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23"/>
    <p:restoredTop sz="96327"/>
  </p:normalViewPr>
  <p:slideViewPr>
    <p:cSldViewPr snapToGrid="0" snapToObjects="1">
      <p:cViewPr varScale="1">
        <p:scale>
          <a:sx n="54" d="100"/>
          <a:sy n="54" d="100"/>
        </p:scale>
        <p:origin x="53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1190" y="3085764"/>
            <a:ext cx="10993550" cy="333814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b="0" i="0" dirty="0">
              <a:latin typeface="Poppins Medium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1190" y="434087"/>
            <a:ext cx="10993550" cy="1173105"/>
          </a:xfrm>
          <a:effectLst/>
        </p:spPr>
        <p:txBody>
          <a:bodyPr anchor="t" anchorCtr="0">
            <a:normAutofit/>
          </a:bodyPr>
          <a:lstStyle>
            <a:lvl1pPr algn="l">
              <a:defRPr sz="36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cap="none" dirty="0"/>
              <a:t>Click To Add Presentation Title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5688E5B1-4139-AD48-BA45-9CE6A55A1ED0}"/>
              </a:ext>
            </a:extLst>
          </p:cNvPr>
          <p:cNvSpPr/>
          <p:nvPr/>
        </p:nvSpPr>
        <p:spPr>
          <a:xfrm>
            <a:off x="109259" y="4564339"/>
            <a:ext cx="1016001" cy="381001"/>
          </a:xfrm>
          <a:prstGeom prst="round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90355EA-A4E9-1B41-9CF5-760F1D6FF988}"/>
              </a:ext>
            </a:extLst>
          </p:cNvPr>
          <p:cNvSpPr txBox="1">
            <a:spLocks/>
          </p:cNvSpPr>
          <p:nvPr/>
        </p:nvSpPr>
        <p:spPr>
          <a:xfrm>
            <a:off x="581190" y="6423913"/>
            <a:ext cx="6917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b="0" i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Poppins Medium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Center for Israel </a:t>
            </a:r>
            <a:r>
              <a:rPr lang="en-US" sz="900" dirty="0"/>
              <a:t>Education</a:t>
            </a:r>
            <a:r>
              <a:rPr lang="en-US" dirty="0"/>
              <a:t>, ©2021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76D7E91F-A7A3-8443-886A-FA33D5AF6D4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1025" y="1707777"/>
            <a:ext cx="10993438" cy="1277430"/>
          </a:xfrm>
        </p:spPr>
        <p:txBody>
          <a:bodyPr numCol="2"/>
          <a:lstStyle>
            <a:lvl1pPr algn="l" rtl="0">
              <a:lnSpc>
                <a:spcPct val="100000"/>
              </a:lnSpc>
              <a:buNone/>
              <a:defRPr sz="2400" b="0" i="0">
                <a:solidFill>
                  <a:schemeClr val="accent2"/>
                </a:solidFill>
                <a:latin typeface="Poppins Medium" pitchFamily="2" charset="77"/>
                <a:cs typeface="Poppins Medium" pitchFamily="2" charset="77"/>
              </a:defRPr>
            </a:lvl1pPr>
            <a:lvl2pPr algn="r">
              <a:buNone/>
              <a:defRPr sz="2400" b="0" i="0">
                <a:solidFill>
                  <a:schemeClr val="accent2"/>
                </a:solidFill>
                <a:latin typeface="Poppins Medium" pitchFamily="2" charset="77"/>
                <a:cs typeface="Poppins Medium" pitchFamily="2" charset="77"/>
              </a:defRPr>
            </a:lvl2pPr>
            <a:lvl3pPr>
              <a:buNone/>
              <a:defRPr sz="2400">
                <a:latin typeface="Poppins" pitchFamily="2" charset="77"/>
                <a:cs typeface="Poppins" pitchFamily="2" charset="77"/>
              </a:defRPr>
            </a:lvl3pPr>
            <a:lvl4pPr>
              <a:buNone/>
              <a:defRPr sz="2400">
                <a:latin typeface="Poppins" pitchFamily="2" charset="77"/>
                <a:cs typeface="Poppins" pitchFamily="2" charset="77"/>
              </a:defRPr>
            </a:lvl4pPr>
            <a:lvl5pPr>
              <a:buNone/>
              <a:defRPr sz="2400"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US" dirty="0"/>
              <a:t>Professor Kenneth W. Stein</a:t>
            </a:r>
          </a:p>
          <a:p>
            <a:pPr lvl="0"/>
            <a:r>
              <a:rPr lang="en-US" dirty="0"/>
              <a:t>Click for Event Name or Audience</a:t>
            </a:r>
          </a:p>
          <a:p>
            <a:pPr lvl="0"/>
            <a:r>
              <a:rPr lang="en-US" dirty="0"/>
              <a:t>Click to Add Presentation Date</a:t>
            </a:r>
          </a:p>
          <a:p>
            <a:pPr lvl="1"/>
            <a:r>
              <a:rPr lang="en-US" dirty="0" err="1"/>
              <a:t>kstein@emory.edu</a:t>
            </a:r>
            <a:endParaRPr lang="en-US" dirty="0"/>
          </a:p>
          <a:p>
            <a:pPr lvl="1"/>
            <a:r>
              <a:rPr lang="en-US" dirty="0" err="1"/>
              <a:t>www.israeled.org</a:t>
            </a:r>
            <a:endParaRPr lang="en-US" dirty="0"/>
          </a:p>
          <a:p>
            <a:pPr lvl="1"/>
            <a:r>
              <a:rPr lang="en-US" dirty="0"/>
              <a:t>Center for Israel Education</a:t>
            </a:r>
          </a:p>
        </p:txBody>
      </p:sp>
      <p:pic>
        <p:nvPicPr>
          <p:cNvPr id="38" name="Picture 37" descr="Icon&#10;&#10;Description automatically generated">
            <a:extLst>
              <a:ext uri="{FF2B5EF4-FFF2-40B4-BE49-F238E27FC236}">
                <a16:creationId xmlns:a16="http://schemas.microsoft.com/office/drawing/2014/main" id="{C08DF4A2-D80D-8C4C-8EFB-AEFB2995C5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8014" y="3531082"/>
            <a:ext cx="2414016" cy="2438400"/>
          </a:xfrm>
          <a:prstGeom prst="roundRect">
            <a:avLst>
              <a:gd name="adj" fmla="val 11111"/>
            </a:avLst>
          </a:prstGeom>
          <a:ln w="190500" cap="rnd">
            <a:noFill/>
            <a:prstDash val="solid"/>
          </a:ln>
          <a:effectLst/>
        </p:spPr>
      </p:pic>
    </p:spTree>
    <p:extLst>
      <p:ext uri="{BB962C8B-B14F-4D97-AF65-F5344CB8AC3E}">
        <p14:creationId xmlns:p14="http://schemas.microsoft.com/office/powerpoint/2010/main" val="4208041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Israel Education, ©2021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60596E6-4DE9-A746-9D39-94401D2B4645}"/>
              </a:ext>
            </a:extLst>
          </p:cNvPr>
          <p:cNvSpPr/>
          <p:nvPr/>
        </p:nvSpPr>
        <p:spPr>
          <a:xfrm rot="16200000">
            <a:off x="3619401" y="2402840"/>
            <a:ext cx="1270001" cy="12701"/>
          </a:xfrm>
          <a:prstGeom prst="rect">
            <a:avLst/>
          </a:prstGeom>
          <a:solidFill>
            <a:srgbClr val="11111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defRPr sz="3200" spc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noProof="0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14FCD294-AF1C-5E4C-A4DA-80CFCFA430D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3138" y="917461"/>
            <a:ext cx="2205037" cy="4989627"/>
          </a:xfrm>
          <a:prstGeom prst="roundRect">
            <a:avLst/>
          </a:prstGeom>
          <a:solidFill>
            <a:schemeClr val="tx2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8EDF2123-85B2-F547-8D7A-F0273E1E9E85}"/>
              </a:ext>
            </a:extLst>
          </p:cNvPr>
          <p:cNvSpPr/>
          <p:nvPr/>
        </p:nvSpPr>
        <p:spPr>
          <a:xfrm>
            <a:off x="764089" y="4824593"/>
            <a:ext cx="1016001" cy="381001"/>
          </a:xfrm>
          <a:prstGeom prst="round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51DA15C9-6722-0B47-897A-7DC9AED35B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48051" y="2945525"/>
            <a:ext cx="2945494" cy="1613201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22" name="Content Placeholder 20">
            <a:extLst>
              <a:ext uri="{FF2B5EF4-FFF2-40B4-BE49-F238E27FC236}">
                <a16:creationId xmlns:a16="http://schemas.microsoft.com/office/drawing/2014/main" id="{5FFB748F-E999-9A4B-B9D8-B6E1C2AE013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405688" y="2005013"/>
            <a:ext cx="4510087" cy="4027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82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placeholder.jpg">
            <a:extLst>
              <a:ext uri="{FF2B5EF4-FFF2-40B4-BE49-F238E27FC236}">
                <a16:creationId xmlns:a16="http://schemas.microsoft.com/office/drawing/2014/main" id="{D447DA2F-5DA0-834C-9AFA-DC4F7B4ECCD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128308" y="717550"/>
            <a:ext cx="2063601" cy="4953001"/>
          </a:xfrm>
          <a:prstGeom prst="roundRect">
            <a:avLst/>
          </a:prstGeom>
          <a:solidFill>
            <a:schemeClr val="tx2"/>
          </a:solidFill>
        </p:spPr>
        <p:txBody>
          <a:bodyPr lIns="91439" tIns="45719" rIns="91439" bIns="45719">
            <a:noAutofit/>
          </a:bodyPr>
          <a:lstStyle/>
          <a:p>
            <a:r>
              <a:rPr lang="en-US" noProof="0"/>
              <a:t>Click icon to add picture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292654E-1088-3C42-A573-2CBF48FA332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74457" y="3168650"/>
            <a:ext cx="3367194" cy="3689350"/>
          </a:xfrm>
          <a:prstGeom prst="roundRect">
            <a:avLst/>
          </a:prstGeom>
          <a:solidFill>
            <a:schemeClr val="tx2"/>
          </a:solidFill>
        </p:spPr>
        <p:txBody>
          <a:bodyPr wrap="square" lIns="91439" tIns="45719" rIns="91439" bIns="45719">
            <a:noAutofit/>
          </a:bodyPr>
          <a:lstStyle/>
          <a:p>
            <a:r>
              <a:rPr lang="en-US" noProof="0"/>
              <a:t>Click icon to add picture</a:t>
            </a:r>
          </a:p>
        </p:txBody>
      </p:sp>
      <p:sp>
        <p:nvSpPr>
          <p:cNvPr id="7" name="placeholder.jpg">
            <a:extLst>
              <a:ext uri="{FF2B5EF4-FFF2-40B4-BE49-F238E27FC236}">
                <a16:creationId xmlns:a16="http://schemas.microsoft.com/office/drawing/2014/main" id="{098C8554-580A-2442-9906-28A71B624A6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74457" y="0"/>
            <a:ext cx="3367194" cy="2667000"/>
          </a:xfrm>
          <a:prstGeom prst="roundRect">
            <a:avLst/>
          </a:prstGeom>
          <a:solidFill>
            <a:schemeClr val="tx2"/>
          </a:solidFill>
        </p:spPr>
        <p:txBody>
          <a:bodyPr lIns="91439" tIns="45719" rIns="91439" bIns="45719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4DD41584-4B5C-2B41-B712-6810C565BC56}"/>
              </a:ext>
            </a:extLst>
          </p:cNvPr>
          <p:cNvSpPr/>
          <p:nvPr/>
        </p:nvSpPr>
        <p:spPr>
          <a:xfrm>
            <a:off x="766456" y="4822750"/>
            <a:ext cx="1016001" cy="381001"/>
          </a:xfrm>
          <a:prstGeom prst="round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BCFE255A-D792-824C-B7BD-0F53CCBE9393}"/>
              </a:ext>
            </a:extLst>
          </p:cNvPr>
          <p:cNvSpPr/>
          <p:nvPr/>
        </p:nvSpPr>
        <p:spPr>
          <a:xfrm>
            <a:off x="9493307" y="2901950"/>
            <a:ext cx="1270001" cy="12700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noProof="0" dirty="0"/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C5F7BCC5-255A-E040-9CB6-55FC42CEBF16}"/>
              </a:ext>
            </a:extLst>
          </p:cNvPr>
          <p:cNvSpPr/>
          <p:nvPr/>
        </p:nvSpPr>
        <p:spPr>
          <a:xfrm rot="16200000">
            <a:off x="3519629" y="2273300"/>
            <a:ext cx="1270001" cy="12700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noProof="0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015DDBE-BC7A-D046-BEA1-79A44722B1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55817" y="359342"/>
            <a:ext cx="3658324" cy="1613201"/>
          </a:xfrm>
        </p:spPr>
        <p:txBody>
          <a:bodyPr lIns="0" tIns="0" rIns="0" bIns="0"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</a:t>
            </a:r>
            <a:r>
              <a:rPr lang="en-US" dirty="0">
                <a:solidFill>
                  <a:schemeClr val="bg1"/>
                </a:solidFill>
              </a:rPr>
              <a:t>Israel Education, ©2021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56C4D80-C806-3142-BA6E-F535C3C9D49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97450" y="2279650"/>
            <a:ext cx="4279900" cy="3914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6791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D6BDBD8F-0811-E743-8D29-95FBA6111DCA}"/>
              </a:ext>
            </a:extLst>
          </p:cNvPr>
          <p:cNvSpPr/>
          <p:nvPr/>
        </p:nvSpPr>
        <p:spPr>
          <a:xfrm>
            <a:off x="542609" y="-1"/>
            <a:ext cx="11636690" cy="6858001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noProof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Center for Israel Education, ©2021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5D8F780B-398B-314B-87F1-35307B42F72E}"/>
              </a:ext>
            </a:extLst>
          </p:cNvPr>
          <p:cNvSpPr/>
          <p:nvPr/>
        </p:nvSpPr>
        <p:spPr>
          <a:xfrm rot="16200000">
            <a:off x="-367139" y="2940050"/>
            <a:ext cx="1270001" cy="12700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noProof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1EE7A36-F988-7C4A-A854-1D7E6E70D021}"/>
              </a:ext>
            </a:extLst>
          </p:cNvPr>
          <p:cNvSpPr/>
          <p:nvPr/>
        </p:nvSpPr>
        <p:spPr>
          <a:xfrm>
            <a:off x="0" y="604043"/>
            <a:ext cx="1016001" cy="381001"/>
          </a:xfrm>
          <a:prstGeom prst="round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79BAFF7-5B8A-F446-87E9-6B4851CCF1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6632" y="499356"/>
            <a:ext cx="9693652" cy="590373"/>
          </a:xfrm>
        </p:spPr>
        <p:txBody>
          <a:bodyPr lIns="0" tIns="0" rIns="0" bIns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5663095-8E7E-6049-8528-84CCDFA93AF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84399" y="1289538"/>
            <a:ext cx="10074066" cy="484045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494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>
            <a:extLst>
              <a:ext uri="{FF2B5EF4-FFF2-40B4-BE49-F238E27FC236}">
                <a16:creationId xmlns:a16="http://schemas.microsoft.com/office/drawing/2014/main" id="{9E887ACE-210F-4A8A-A033-E24FD239D1BB}"/>
              </a:ext>
            </a:extLst>
          </p:cNvPr>
          <p:cNvSpPr/>
          <p:nvPr/>
        </p:nvSpPr>
        <p:spPr>
          <a:xfrm>
            <a:off x="0" y="-1"/>
            <a:ext cx="6975793" cy="6858001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noProof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5663095-8E7E-6049-8528-84CCDFA93AF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4225" y="878177"/>
            <a:ext cx="5341775" cy="52518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Israel Education, ©2021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5D8F780B-398B-314B-87F1-35307B42F72E}"/>
              </a:ext>
            </a:extLst>
          </p:cNvPr>
          <p:cNvSpPr/>
          <p:nvPr/>
        </p:nvSpPr>
        <p:spPr>
          <a:xfrm rot="16200000">
            <a:off x="7326450" y="2940050"/>
            <a:ext cx="1270001" cy="12700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noProof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1EE7A36-F988-7C4A-A854-1D7E6E70D021}"/>
              </a:ext>
            </a:extLst>
          </p:cNvPr>
          <p:cNvSpPr/>
          <p:nvPr/>
        </p:nvSpPr>
        <p:spPr>
          <a:xfrm>
            <a:off x="6482401" y="604043"/>
            <a:ext cx="1016001" cy="381001"/>
          </a:xfrm>
          <a:prstGeom prst="round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79BAFF7-5B8A-F446-87E9-6B4851CCF1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55099" y="4035869"/>
            <a:ext cx="3658324" cy="1613201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518009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B5C4D9A4-C8E3-4644-9D63-86142FA59A02}"/>
              </a:ext>
            </a:extLst>
          </p:cNvPr>
          <p:cNvSpPr/>
          <p:nvPr/>
        </p:nvSpPr>
        <p:spPr>
          <a:xfrm>
            <a:off x="581192" y="476250"/>
            <a:ext cx="11029618" cy="5947664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40D9D8D-C4BD-0241-A160-CAEE06CE76E7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1443567" y="1759152"/>
            <a:ext cx="6558085" cy="4310860"/>
          </a:xfrm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Israel Education, ©2021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2B45386C-7F1B-4D47-959C-DE1A73B407E7}"/>
              </a:ext>
            </a:extLst>
          </p:cNvPr>
          <p:cNvSpPr/>
          <p:nvPr/>
        </p:nvSpPr>
        <p:spPr>
          <a:xfrm>
            <a:off x="0" y="1158771"/>
            <a:ext cx="1016001" cy="381001"/>
          </a:xfrm>
          <a:prstGeom prst="round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B1C5AC5-B8E6-EC4F-8CB9-43E091C422EF}"/>
              </a:ext>
            </a:extLst>
          </p:cNvPr>
          <p:cNvSpPr/>
          <p:nvPr/>
        </p:nvSpPr>
        <p:spPr>
          <a:xfrm>
            <a:off x="11175999" y="5337694"/>
            <a:ext cx="1016001" cy="381001"/>
          </a:xfrm>
          <a:prstGeom prst="round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3ACFFFD-2D44-B943-8B58-CC9B7641E7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3567" y="787988"/>
            <a:ext cx="9304867" cy="741565"/>
          </a:xfrm>
        </p:spPr>
        <p:txBody>
          <a:bodyPr lIns="0" tIns="0" rIns="0" bIns="0" anchor="ctr">
            <a:normAutofit/>
          </a:bodyPr>
          <a:lstStyle>
            <a:lvl1pPr algn="ctr">
              <a:defRPr sz="3600" cap="none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Title Goes Here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3C3410D-57D8-5F4E-BEEF-63412C59F00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156575" y="1758950"/>
            <a:ext cx="2592388" cy="43116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63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Israel Education, ©2021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F70F810B-4DED-A045-A1D2-7605E821997B}"/>
              </a:ext>
            </a:extLst>
          </p:cNvPr>
          <p:cNvSpPr/>
          <p:nvPr/>
        </p:nvSpPr>
        <p:spPr>
          <a:xfrm>
            <a:off x="0" y="4735651"/>
            <a:ext cx="1016001" cy="381001"/>
          </a:xfrm>
          <a:prstGeom prst="round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194DD3B-943C-8740-A545-0DA0E5FD25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6632" y="4651968"/>
            <a:ext cx="3658324" cy="997102"/>
          </a:xfrm>
        </p:spPr>
        <p:txBody>
          <a:bodyPr lIns="0" tIns="0" rIns="0" bIns="0" anchor="t">
            <a:noAutofit/>
          </a:bodyPr>
          <a:lstStyle>
            <a:lvl1pPr>
              <a:defRPr sz="3600" cap="none"/>
            </a:lvl1pPr>
          </a:lstStyle>
          <a:p>
            <a:r>
              <a:rPr lang="en-US" noProof="0" dirty="0"/>
              <a:t>Presentation</a:t>
            </a:r>
            <a:br>
              <a:rPr lang="en-US" noProof="0" dirty="0"/>
            </a:br>
            <a:r>
              <a:rPr lang="en-US" noProof="0" dirty="0"/>
              <a:t>Summary</a:t>
            </a: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93D5DD3F-FCDF-5945-9321-0FABA0771516}"/>
              </a:ext>
            </a:extLst>
          </p:cNvPr>
          <p:cNvSpPr/>
          <p:nvPr/>
        </p:nvSpPr>
        <p:spPr>
          <a:xfrm rot="16200000">
            <a:off x="4934479" y="2065417"/>
            <a:ext cx="1270000" cy="12701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0433FF"/>
              </a:solidFill>
              <a:latin typeface="Helvetica Light"/>
              <a:sym typeface="Helvetica Light"/>
            </a:endParaRPr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id="{B8877488-477F-0041-88BE-F780F1C66A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8924" y="0"/>
            <a:ext cx="5612051" cy="6858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1314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Israel Education, ©2021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8640E59D-783A-C149-B212-716E0C4FE00D}"/>
              </a:ext>
            </a:extLst>
          </p:cNvPr>
          <p:cNvSpPr/>
          <p:nvPr/>
        </p:nvSpPr>
        <p:spPr>
          <a:xfrm rot="5400000">
            <a:off x="1660484" y="1257302"/>
            <a:ext cx="2540001" cy="25400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noProof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E9C988F-F5FE-BA4D-BDC5-02CCC5D68FF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6100" y="520700"/>
            <a:ext cx="4743450" cy="5816600"/>
          </a:xfrm>
          <a:prstGeom prst="roundRect">
            <a:avLst/>
          </a:prstGeom>
          <a:solidFill>
            <a:schemeClr val="tx2"/>
          </a:solidFill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4E3F3D93-DB12-4C41-A747-8781702C1204}"/>
              </a:ext>
            </a:extLst>
          </p:cNvPr>
          <p:cNvSpPr/>
          <p:nvPr/>
        </p:nvSpPr>
        <p:spPr>
          <a:xfrm>
            <a:off x="4952408" y="806538"/>
            <a:ext cx="1016001" cy="381001"/>
          </a:xfrm>
          <a:prstGeom prst="round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6C315ED-F22B-A649-80D5-44A63CE740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702156"/>
            <a:ext cx="6096000" cy="740156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 noProof="0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873204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Israel Education, ©2021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8640E59D-783A-C149-B212-716E0C4FE00D}"/>
              </a:ext>
            </a:extLst>
          </p:cNvPr>
          <p:cNvSpPr/>
          <p:nvPr/>
        </p:nvSpPr>
        <p:spPr>
          <a:xfrm rot="5400000">
            <a:off x="1660484" y="1257302"/>
            <a:ext cx="2540001" cy="25400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noProof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E9C988F-F5FE-BA4D-BDC5-02CCC5D68FF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6100" y="520700"/>
            <a:ext cx="4743450" cy="5816600"/>
          </a:xfrm>
          <a:prstGeom prst="roundRect">
            <a:avLst/>
          </a:prstGeom>
          <a:solidFill>
            <a:schemeClr val="tx2"/>
          </a:solidFill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4E3F3D93-DB12-4C41-A747-8781702C1204}"/>
              </a:ext>
            </a:extLst>
          </p:cNvPr>
          <p:cNvSpPr/>
          <p:nvPr/>
        </p:nvSpPr>
        <p:spPr>
          <a:xfrm>
            <a:off x="4952408" y="806538"/>
            <a:ext cx="1016001" cy="381001"/>
          </a:xfrm>
          <a:prstGeom prst="round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6C315ED-F22B-A649-80D5-44A63CE740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702156"/>
            <a:ext cx="6096000" cy="740156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 noProof="0" dirty="0"/>
              <a:t>Title Goes Here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EE6C881-74AA-8944-AD6A-BA0821ECDCA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96000" y="1443038"/>
            <a:ext cx="5514975" cy="4894262"/>
          </a:xfrm>
        </p:spPr>
        <p:txBody>
          <a:bodyPr/>
          <a:lstStyle>
            <a:lvl1pPr>
              <a:spcBef>
                <a:spcPts val="1000"/>
              </a:spcBef>
              <a:spcAft>
                <a:spcPts val="1500"/>
              </a:spcAft>
              <a:defRPr/>
            </a:lvl1pPr>
            <a:lvl2pPr>
              <a:spcBef>
                <a:spcPts val="1000"/>
              </a:spcBef>
              <a:spcAft>
                <a:spcPts val="1500"/>
              </a:spcAft>
              <a:defRPr/>
            </a:lvl2pPr>
            <a:lvl3pPr>
              <a:spcBef>
                <a:spcPts val="1000"/>
              </a:spcBef>
              <a:spcAft>
                <a:spcPts val="1500"/>
              </a:spcAft>
              <a:defRPr/>
            </a:lvl3pPr>
            <a:lvl4pPr>
              <a:spcBef>
                <a:spcPts val="1000"/>
              </a:spcBef>
              <a:spcAft>
                <a:spcPts val="1500"/>
              </a:spcAft>
              <a:defRPr/>
            </a:lvl4pPr>
            <a:lvl5pPr>
              <a:spcBef>
                <a:spcPts val="1000"/>
              </a:spcBef>
              <a:spcAft>
                <a:spcPts val="1500"/>
              </a:spcAft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7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740156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90876"/>
            <a:ext cx="11029615" cy="40844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Israel Education, ©2021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C8660979-B6F8-480C-AAC7-48903CC3ECFC}"/>
              </a:ext>
            </a:extLst>
          </p:cNvPr>
          <p:cNvSpPr/>
          <p:nvPr/>
        </p:nvSpPr>
        <p:spPr>
          <a:xfrm>
            <a:off x="0" y="806538"/>
            <a:ext cx="453601" cy="363044"/>
          </a:xfrm>
          <a:prstGeom prst="round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96164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390CC524-3900-1041-BDBF-D0ABD37D8E8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524500" cy="6858000"/>
          </a:xfrm>
          <a:custGeom>
            <a:avLst/>
            <a:gdLst>
              <a:gd name="connsiteX0" fmla="*/ 0 w 5524500"/>
              <a:gd name="connsiteY0" fmla="*/ 0 h 6858000"/>
              <a:gd name="connsiteX1" fmla="*/ 5524500 w 5524500"/>
              <a:gd name="connsiteY1" fmla="*/ 0 h 6858000"/>
              <a:gd name="connsiteX2" fmla="*/ 5524500 w 5524500"/>
              <a:gd name="connsiteY2" fmla="*/ 806538 h 6858000"/>
              <a:gd name="connsiteX3" fmla="*/ 4952408 w 5524500"/>
              <a:gd name="connsiteY3" fmla="*/ 806538 h 6858000"/>
              <a:gd name="connsiteX4" fmla="*/ 4952408 w 5524500"/>
              <a:gd name="connsiteY4" fmla="*/ 1187539 h 6858000"/>
              <a:gd name="connsiteX5" fmla="*/ 5524500 w 5524500"/>
              <a:gd name="connsiteY5" fmla="*/ 1187539 h 6858000"/>
              <a:gd name="connsiteX6" fmla="*/ 5524500 w 5524500"/>
              <a:gd name="connsiteY6" fmla="*/ 6858000 h 6858000"/>
              <a:gd name="connsiteX7" fmla="*/ 0 w 55245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24500" h="6858000">
                <a:moveTo>
                  <a:pt x="0" y="0"/>
                </a:moveTo>
                <a:lnTo>
                  <a:pt x="5524500" y="0"/>
                </a:lnTo>
                <a:lnTo>
                  <a:pt x="5524500" y="806538"/>
                </a:lnTo>
                <a:lnTo>
                  <a:pt x="4952408" y="806538"/>
                </a:lnTo>
                <a:lnTo>
                  <a:pt x="4952408" y="1187539"/>
                </a:lnTo>
                <a:lnTo>
                  <a:pt x="5524500" y="1187539"/>
                </a:lnTo>
                <a:lnTo>
                  <a:pt x="55245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592" y="1534161"/>
            <a:ext cx="5387215" cy="48207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Israel Education, ©2021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D49B377-6CF8-9E4B-8973-3F8057D7DF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23592" y="702156"/>
            <a:ext cx="5387215" cy="740156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E11F091D-EBC7-D743-82DA-0E177FD421D4}"/>
              </a:ext>
            </a:extLst>
          </p:cNvPr>
          <p:cNvSpPr/>
          <p:nvPr/>
        </p:nvSpPr>
        <p:spPr>
          <a:xfrm>
            <a:off x="4952408" y="806538"/>
            <a:ext cx="1016001" cy="381001"/>
          </a:xfrm>
          <a:prstGeom prst="round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911834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581191" y="5141974"/>
            <a:ext cx="11029615" cy="125882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b="0" i="0" dirty="0">
              <a:latin typeface="Poppins Medium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non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24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Israel Education, ©2021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5DC1E635-F6E7-F248-9B85-120581E81180}"/>
              </a:ext>
            </a:extLst>
          </p:cNvPr>
          <p:cNvSpPr/>
          <p:nvPr/>
        </p:nvSpPr>
        <p:spPr>
          <a:xfrm>
            <a:off x="109259" y="5552029"/>
            <a:ext cx="1016001" cy="381001"/>
          </a:xfrm>
          <a:prstGeom prst="round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66143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4" y="1956391"/>
            <a:ext cx="3863216" cy="446752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3599" y="1956391"/>
            <a:ext cx="6917210" cy="446752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Israel Education, ©2021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C75DA6C-B626-714A-8BBC-6FDDB6BE40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740156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72B4D55A-70C8-E04B-B7E3-3355A1131891}"/>
              </a:ext>
            </a:extLst>
          </p:cNvPr>
          <p:cNvSpPr/>
          <p:nvPr/>
        </p:nvSpPr>
        <p:spPr>
          <a:xfrm>
            <a:off x="0" y="806538"/>
            <a:ext cx="453601" cy="363044"/>
          </a:xfrm>
          <a:prstGeom prst="round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301660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81192" y="2847885"/>
            <a:ext cx="4757482" cy="557784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3523046"/>
            <a:ext cx="4757479" cy="2131499"/>
          </a:xfrm>
        </p:spPr>
        <p:txBody>
          <a:bodyPr anchor="t">
            <a:norm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604002" y="2847886"/>
            <a:ext cx="4757483" cy="553373"/>
          </a:xfrm>
        </p:spPr>
        <p:txBody>
          <a:bodyPr anchor="ctr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4001" y="3523046"/>
            <a:ext cx="4757484" cy="2131499"/>
          </a:xfrm>
        </p:spPr>
        <p:txBody>
          <a:bodyPr anchor="t">
            <a:norm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Israel Education, ©2021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3CA278B-C101-7F4E-B11A-7B91B0C8E6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740156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FE5F6035-AACE-6847-8AF4-EB3C4D79EE95}"/>
              </a:ext>
            </a:extLst>
          </p:cNvPr>
          <p:cNvSpPr/>
          <p:nvPr/>
        </p:nvSpPr>
        <p:spPr>
          <a:xfrm>
            <a:off x="0" y="806538"/>
            <a:ext cx="453601" cy="363044"/>
          </a:xfrm>
          <a:prstGeom prst="round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D914FC0-3771-6041-9E7C-1C624C85A803}"/>
              </a:ext>
            </a:extLst>
          </p:cNvPr>
          <p:cNvGrpSpPr/>
          <p:nvPr/>
        </p:nvGrpSpPr>
        <p:grpSpPr>
          <a:xfrm>
            <a:off x="5463336" y="2250891"/>
            <a:ext cx="1016001" cy="3839220"/>
            <a:chOff x="5510085" y="2250891"/>
            <a:chExt cx="1016001" cy="3839220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AED3128-974C-7F4B-BF36-A3836D1725F6}"/>
                </a:ext>
              </a:extLst>
            </p:cNvPr>
            <p:cNvCxnSpPr/>
            <p:nvPr/>
          </p:nvCxnSpPr>
          <p:spPr>
            <a:xfrm>
              <a:off x="6018085" y="2340176"/>
              <a:ext cx="0" cy="37499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">
              <a:extLst>
                <a:ext uri="{FF2B5EF4-FFF2-40B4-BE49-F238E27FC236}">
                  <a16:creationId xmlns:a16="http://schemas.microsoft.com/office/drawing/2014/main" id="{2D2224CB-5DFF-3D4B-816B-1A44228A23EE}"/>
                </a:ext>
              </a:extLst>
            </p:cNvPr>
            <p:cNvSpPr/>
            <p:nvPr/>
          </p:nvSpPr>
          <p:spPr>
            <a:xfrm>
              <a:off x="5510085" y="2250891"/>
              <a:ext cx="1016001" cy="381001"/>
            </a:xfrm>
            <a:prstGeom prst="roundRect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25400" tIns="25400" rIns="25400" bIns="25400" anchor="ctr"/>
            <a:lstStyle/>
            <a:p>
              <a:pPr algn="ctr" defTabSz="412750" hangingPunct="0">
                <a:defRPr sz="3200" spc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r>
                <a:rPr lang="en-US" sz="1600" kern="0" noProof="0" dirty="0">
                  <a:solidFill>
                    <a:srgbClr val="FFFFFF"/>
                  </a:solidFill>
                  <a:latin typeface="Helvetica Light"/>
                  <a:sym typeface="Helvetica Light"/>
                </a:rPr>
                <a:t>VS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825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Israel Education, ©2021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2F4516B-8A37-894B-82AE-60204E6767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740156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CC16CE43-CB3C-7544-B05B-0A9F706D6FD8}"/>
              </a:ext>
            </a:extLst>
          </p:cNvPr>
          <p:cNvSpPr/>
          <p:nvPr/>
        </p:nvSpPr>
        <p:spPr>
          <a:xfrm>
            <a:off x="0" y="806538"/>
            <a:ext cx="453601" cy="363044"/>
          </a:xfrm>
          <a:prstGeom prst="round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97010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Israel Education, ©2021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450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rrow Content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EEDEA7C-D9D3-5E4A-A0E6-B7A0ED5E0F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81599" y="0"/>
            <a:ext cx="7010400" cy="6858000"/>
          </a:xfrm>
          <a:custGeom>
            <a:avLst/>
            <a:gdLst>
              <a:gd name="connsiteX0" fmla="*/ 0 w 7010400"/>
              <a:gd name="connsiteY0" fmla="*/ 0 h 6858000"/>
              <a:gd name="connsiteX1" fmla="*/ 7010400 w 7010400"/>
              <a:gd name="connsiteY1" fmla="*/ 0 h 6858000"/>
              <a:gd name="connsiteX2" fmla="*/ 7010400 w 7010400"/>
              <a:gd name="connsiteY2" fmla="*/ 6858000 h 6858000"/>
              <a:gd name="connsiteX3" fmla="*/ 0 w 7010400"/>
              <a:gd name="connsiteY3" fmla="*/ 6858000 h 6858000"/>
              <a:gd name="connsiteX4" fmla="*/ 0 w 7010400"/>
              <a:gd name="connsiteY4" fmla="*/ 2620396 h 6858000"/>
              <a:gd name="connsiteX5" fmla="*/ 508001 w 7010400"/>
              <a:gd name="connsiteY5" fmla="*/ 2620396 h 6858000"/>
              <a:gd name="connsiteX6" fmla="*/ 508001 w 7010400"/>
              <a:gd name="connsiteY6" fmla="*/ 2239395 h 6858000"/>
              <a:gd name="connsiteX7" fmla="*/ 0 w 7010400"/>
              <a:gd name="connsiteY7" fmla="*/ 223939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10400" h="6858000">
                <a:moveTo>
                  <a:pt x="0" y="0"/>
                </a:moveTo>
                <a:lnTo>
                  <a:pt x="7010400" y="0"/>
                </a:lnTo>
                <a:lnTo>
                  <a:pt x="7010400" y="6858000"/>
                </a:lnTo>
                <a:lnTo>
                  <a:pt x="0" y="6858000"/>
                </a:lnTo>
                <a:lnTo>
                  <a:pt x="0" y="2620396"/>
                </a:lnTo>
                <a:lnTo>
                  <a:pt x="508001" y="2620396"/>
                </a:lnTo>
                <a:lnTo>
                  <a:pt x="508001" y="2239395"/>
                </a:lnTo>
                <a:lnTo>
                  <a:pt x="0" y="2239395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Israel Education, ©2021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EF358276-528D-1F4E-804A-4F9FDE93568A}"/>
              </a:ext>
            </a:extLst>
          </p:cNvPr>
          <p:cNvSpPr/>
          <p:nvPr/>
        </p:nvSpPr>
        <p:spPr>
          <a:xfrm>
            <a:off x="4673599" y="2239395"/>
            <a:ext cx="1016001" cy="381001"/>
          </a:xfrm>
          <a:prstGeom prst="round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A6817E56-9BF4-B245-9536-10F7E163D7D9}"/>
              </a:ext>
            </a:extLst>
          </p:cNvPr>
          <p:cNvSpPr/>
          <p:nvPr/>
        </p:nvSpPr>
        <p:spPr>
          <a:xfrm>
            <a:off x="581192" y="875830"/>
            <a:ext cx="2540001" cy="25400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2F758DC-4792-1D42-83A8-ED4E6CD5F7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4" y="2720636"/>
            <a:ext cx="3863216" cy="3634317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859246A-0674-144E-84D6-29D5891C06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1192" y="1304660"/>
            <a:ext cx="3863216" cy="1415976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7182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lumMod val="75000"/>
                    <a:lumOff val="25000"/>
                  </a:schemeClr>
                </a:solidFill>
                <a:latin typeface="Poppins Medium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 cap="all">
                <a:solidFill>
                  <a:schemeClr val="tx1">
                    <a:lumMod val="75000"/>
                    <a:lumOff val="25000"/>
                  </a:schemeClr>
                </a:solidFill>
                <a:latin typeface="Poppins Medium" pitchFamily="2" charset="77"/>
              </a:defRPr>
            </a:lvl1pPr>
          </a:lstStyle>
          <a:p>
            <a:r>
              <a:rPr lang="en-US" dirty="0"/>
              <a:t>Center for Israel Education, ©2021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lumMod val="75000"/>
                    <a:lumOff val="25000"/>
                  </a:schemeClr>
                </a:solidFill>
                <a:latin typeface="Poppins Medium" pitchFamily="2" charset="77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48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95" r:id="rId3"/>
    <p:sldLayoutId id="2147483676" r:id="rId4"/>
    <p:sldLayoutId id="2147483677" r:id="rId5"/>
    <p:sldLayoutId id="2147483684" r:id="rId6"/>
    <p:sldLayoutId id="2147483678" r:id="rId7"/>
    <p:sldLayoutId id="2147483679" r:id="rId8"/>
    <p:sldLayoutId id="2147483698" r:id="rId9"/>
    <p:sldLayoutId id="2147483697" r:id="rId10"/>
    <p:sldLayoutId id="2147483696" r:id="rId11"/>
    <p:sldLayoutId id="2147483693" r:id="rId12"/>
    <p:sldLayoutId id="2147483694" r:id="rId13"/>
    <p:sldLayoutId id="2147483692" r:id="rId14"/>
    <p:sldLayoutId id="2147483691" r:id="rId15"/>
    <p:sldLayoutId id="2147483689" r:id="rId16"/>
    <p:sldLayoutId id="2147483690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 cap="none">
          <a:solidFill>
            <a:schemeClr val="tx1">
              <a:lumMod val="75000"/>
              <a:lumOff val="25000"/>
            </a:schemeClr>
          </a:solidFill>
          <a:latin typeface="Poppins Medium" pitchFamily="2" charset="77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b="0" i="0" kern="1200">
          <a:solidFill>
            <a:schemeClr val="tx1">
              <a:lumMod val="75000"/>
              <a:lumOff val="25000"/>
            </a:schemeClr>
          </a:solidFill>
          <a:latin typeface="Poppins Medium" pitchFamily="2" charset="77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b="0" i="0" kern="1200">
          <a:solidFill>
            <a:schemeClr val="tx1">
              <a:lumMod val="75000"/>
              <a:lumOff val="25000"/>
            </a:schemeClr>
          </a:solidFill>
          <a:latin typeface="Poppins Medium" pitchFamily="2" charset="77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b="0" i="0" kern="1200">
          <a:solidFill>
            <a:schemeClr val="tx1">
              <a:lumMod val="75000"/>
              <a:lumOff val="25000"/>
            </a:schemeClr>
          </a:solidFill>
          <a:latin typeface="Poppins Medium" pitchFamily="2" charset="77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b="0" i="0" kern="1200">
          <a:solidFill>
            <a:schemeClr val="tx1">
              <a:lumMod val="75000"/>
              <a:lumOff val="25000"/>
            </a:schemeClr>
          </a:solidFill>
          <a:latin typeface="Poppins Medium" pitchFamily="2" charset="77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b="0" i="0" kern="1200">
          <a:solidFill>
            <a:schemeClr val="tx1">
              <a:lumMod val="75000"/>
              <a:lumOff val="25000"/>
            </a:schemeClr>
          </a:solidFill>
          <a:latin typeface="Poppins Medium" pitchFamily="2" charset="77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enstein@israeled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sraeled.org/declaracion-de-independencia-de-israel-el-estado-de-israel/" TargetMode="External"/><Relationship Id="rId2" Type="http://schemas.openxmlformats.org/officeDocument/2006/relationships/hyperlink" Target="https://israeled.org/resources/documents/herzl-the-jewish-question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sraeled.org/las-leyes-basicas-de-israel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ADFC0-DD17-6B48-89B8-D9C04B612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224" y="1328564"/>
            <a:ext cx="10993550" cy="158006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Israel Emerge de la Cultura Política Judía</a:t>
            </a:r>
            <a:r>
              <a:rPr lang="en-US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de junio de 2021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72CCC6-4106-7A46-8AB7-B34475839593}"/>
              </a:ext>
            </a:extLst>
          </p:cNvPr>
          <p:cNvSpPr txBox="1"/>
          <p:nvPr/>
        </p:nvSpPr>
        <p:spPr>
          <a:xfrm>
            <a:off x="1322173" y="3691002"/>
            <a:ext cx="738934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 </a:t>
            </a:r>
            <a:r>
              <a:rPr lang="es-E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s-E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Israel </a:t>
            </a:r>
            <a:r>
              <a:rPr lang="es-E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40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kenstein@israeled.org</a:t>
            </a:r>
            <a:r>
              <a:rPr lang="es-E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Junio 2021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B4CB7A-5FE5-5840-B0EA-6C646899D2EE}"/>
              </a:ext>
            </a:extLst>
          </p:cNvPr>
          <p:cNvSpPr txBox="1"/>
          <p:nvPr/>
        </p:nvSpPr>
        <p:spPr>
          <a:xfrm>
            <a:off x="1548713" y="442762"/>
            <a:ext cx="909457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Profesor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Kenneth W. Stein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91854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ADFC0-DD17-6B48-89B8-D9C04B612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225" y="1299060"/>
            <a:ext cx="10993550" cy="117310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¿Que es la cultura?</a:t>
            </a:r>
            <a:br>
              <a:rPr lang="es-E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54122C-F3EE-374D-A2CE-B2BE79C80941}"/>
              </a:ext>
            </a:extLst>
          </p:cNvPr>
          <p:cNvSpPr txBox="1"/>
          <p:nvPr/>
        </p:nvSpPr>
        <p:spPr>
          <a:xfrm>
            <a:off x="1087392" y="3028220"/>
            <a:ext cx="815546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sistema de creencias, valores, costumbres, ideas, comportamientos, símbolos, rasgos, mitos y tradiciones compartidos que los miembros de un grupo definen como propios y utilizan para enfrentarse a su mundo, a los demás, a los extranjeros y extraños, y de alguna manera transmitirlo de generación en generación.</a:t>
            </a:r>
            <a:endParaRPr lang="en-US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057847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ADFC0-DD17-6B48-89B8-D9C04B612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225" y="1299060"/>
            <a:ext cx="10993550" cy="1173105"/>
          </a:xfrm>
        </p:spPr>
        <p:txBody>
          <a:bodyPr>
            <a:normAutofit/>
          </a:bodyPr>
          <a:lstStyle/>
          <a:p>
            <a:pPr algn="ctr"/>
            <a:r>
              <a:rPr lang="es-E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¿Que es la cultura política?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54122C-F3EE-374D-A2CE-B2BE79C80941}"/>
              </a:ext>
            </a:extLst>
          </p:cNvPr>
          <p:cNvSpPr txBox="1"/>
          <p:nvPr/>
        </p:nvSpPr>
        <p:spPr>
          <a:xfrm>
            <a:off x="1124463" y="3225113"/>
            <a:ext cx="76611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“Hay cuatro dimensiones de la cultura política: creencias compartidas sobre la identidad nacional, sobre la identificación con los conciudadanos, sobre los resultados gubernamentales y sobre el proceso de toma de </a:t>
            </a:r>
            <a:r>
              <a:rPr lang="es-ES_tradnl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decisones</a:t>
            </a:r>
            <a:r>
              <a:rPr lang="es-ES_tradnl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**</a:t>
            </a:r>
            <a:endParaRPr lang="es-ES_tradnl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7CCE9D-39C1-2B4F-B45A-2EDC789AB1AA}"/>
              </a:ext>
            </a:extLst>
          </p:cNvPr>
          <p:cNvSpPr txBox="1"/>
          <p:nvPr/>
        </p:nvSpPr>
        <p:spPr>
          <a:xfrm>
            <a:off x="3875904" y="5943600"/>
            <a:ext cx="71916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solidFill>
                  <a:schemeClr val="bg1"/>
                </a:solidFill>
              </a:rPr>
              <a:t>**</a:t>
            </a:r>
            <a:r>
              <a:rPr lang="es-ES_tradnl" sz="1200" dirty="0" err="1">
                <a:solidFill>
                  <a:schemeClr val="bg1"/>
                </a:solidFill>
              </a:rPr>
              <a:t>Sidney</a:t>
            </a:r>
            <a:r>
              <a:rPr lang="es-ES_tradnl" sz="1200" dirty="0">
                <a:solidFill>
                  <a:schemeClr val="bg1"/>
                </a:solidFill>
              </a:rPr>
              <a:t> Verba “</a:t>
            </a:r>
            <a:r>
              <a:rPr lang="es-ES_tradnl" sz="1200" dirty="0" err="1">
                <a:solidFill>
                  <a:schemeClr val="bg1"/>
                </a:solidFill>
              </a:rPr>
              <a:t>Conclusion</a:t>
            </a:r>
            <a:r>
              <a:rPr lang="es-ES_tradnl" sz="1200" dirty="0">
                <a:solidFill>
                  <a:schemeClr val="bg1"/>
                </a:solidFill>
              </a:rPr>
              <a:t>: </a:t>
            </a:r>
            <a:r>
              <a:rPr lang="es-ES_tradnl" sz="1200" dirty="0" err="1">
                <a:solidFill>
                  <a:schemeClr val="bg1"/>
                </a:solidFill>
              </a:rPr>
              <a:t>Comparative</a:t>
            </a:r>
            <a:r>
              <a:rPr lang="es-ES_tradnl" sz="1200" dirty="0">
                <a:solidFill>
                  <a:schemeClr val="bg1"/>
                </a:solidFill>
              </a:rPr>
              <a:t> </a:t>
            </a:r>
            <a:r>
              <a:rPr lang="es-ES_tradnl" sz="1200" dirty="0" err="1">
                <a:solidFill>
                  <a:schemeClr val="bg1"/>
                </a:solidFill>
              </a:rPr>
              <a:t>Political</a:t>
            </a:r>
            <a:r>
              <a:rPr lang="es-ES_tradnl" sz="1200" dirty="0">
                <a:solidFill>
                  <a:schemeClr val="bg1"/>
                </a:solidFill>
              </a:rPr>
              <a:t> Culture,” in </a:t>
            </a:r>
            <a:r>
              <a:rPr lang="es-ES_tradnl" sz="1200" dirty="0" err="1">
                <a:solidFill>
                  <a:schemeClr val="bg1"/>
                </a:solidFill>
              </a:rPr>
              <a:t>Lucien</a:t>
            </a:r>
            <a:r>
              <a:rPr lang="es-ES_tradnl" sz="1200" dirty="0">
                <a:solidFill>
                  <a:schemeClr val="bg1"/>
                </a:solidFill>
              </a:rPr>
              <a:t> </a:t>
            </a:r>
            <a:r>
              <a:rPr lang="es-ES_tradnl" sz="1200" dirty="0" err="1">
                <a:solidFill>
                  <a:schemeClr val="bg1"/>
                </a:solidFill>
              </a:rPr>
              <a:t>Pye</a:t>
            </a:r>
            <a:r>
              <a:rPr lang="es-ES_tradnl" sz="1200" dirty="0">
                <a:solidFill>
                  <a:schemeClr val="bg1"/>
                </a:solidFill>
              </a:rPr>
              <a:t> and  </a:t>
            </a:r>
            <a:r>
              <a:rPr lang="es-ES_tradnl" sz="1200" dirty="0" err="1">
                <a:solidFill>
                  <a:schemeClr val="bg1"/>
                </a:solidFill>
              </a:rPr>
              <a:t>Sydney</a:t>
            </a:r>
            <a:r>
              <a:rPr lang="es-ES_tradnl" sz="1200" dirty="0">
                <a:solidFill>
                  <a:schemeClr val="bg1"/>
                </a:solidFill>
              </a:rPr>
              <a:t> Verba, </a:t>
            </a:r>
            <a:r>
              <a:rPr lang="es-ES_tradnl" sz="1200" b="1" dirty="0" err="1">
                <a:solidFill>
                  <a:schemeClr val="bg1"/>
                </a:solidFill>
              </a:rPr>
              <a:t>Political</a:t>
            </a:r>
            <a:r>
              <a:rPr lang="es-ES_tradnl" sz="1200" b="1" dirty="0">
                <a:solidFill>
                  <a:schemeClr val="bg1"/>
                </a:solidFill>
              </a:rPr>
              <a:t> Culture and </a:t>
            </a:r>
            <a:r>
              <a:rPr lang="es-ES_tradnl" sz="1200" b="1" dirty="0" err="1">
                <a:solidFill>
                  <a:schemeClr val="bg1"/>
                </a:solidFill>
              </a:rPr>
              <a:t>Political</a:t>
            </a:r>
            <a:r>
              <a:rPr lang="es-ES_tradnl" sz="1200" b="1" dirty="0">
                <a:solidFill>
                  <a:schemeClr val="bg1"/>
                </a:solidFill>
              </a:rPr>
              <a:t> </a:t>
            </a:r>
            <a:r>
              <a:rPr lang="es-ES_tradnl" sz="1200" b="1" dirty="0" err="1">
                <a:solidFill>
                  <a:schemeClr val="bg1"/>
                </a:solidFill>
              </a:rPr>
              <a:t>Development</a:t>
            </a:r>
            <a:r>
              <a:rPr lang="es-ES_tradnl" sz="1200" dirty="0">
                <a:solidFill>
                  <a:schemeClr val="bg1"/>
                </a:solidFill>
              </a:rPr>
              <a:t>, Princeton, 1965, pp. 526-543.</a:t>
            </a:r>
            <a:endParaRPr lang="en-US" sz="1200" dirty="0">
              <a:solidFill>
                <a:schemeClr val="bg1"/>
              </a:solidFill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6984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ADFC0-DD17-6B48-89B8-D9C04B612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225" y="866573"/>
            <a:ext cx="10993550" cy="117310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s-ES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 moldeó la cultura política judía?</a:t>
            </a:r>
            <a:br>
              <a:rPr lang="es-ES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¿Qué eran los judíos en sus orígenes?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54122C-F3EE-374D-A2CE-B2BE79C80941}"/>
              </a:ext>
            </a:extLst>
          </p:cNvPr>
          <p:cNvSpPr txBox="1"/>
          <p:nvPr/>
        </p:nvSpPr>
        <p:spPr>
          <a:xfrm>
            <a:off x="1272744" y="3048608"/>
            <a:ext cx="76611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Creer en la Torá, en un solo Di-s, reglas, regulaciones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Luchar por la libertad de practicar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Practicar como una mayoría en un estado antiguo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Vincularse a un territorio específico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Debatir e interpretar las reglas desafiadas por el cambio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Vivir y sobrevivir como </a:t>
            </a:r>
            <a:r>
              <a:rPr lang="es-ES_tradnl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minoría</a:t>
            </a:r>
          </a:p>
        </p:txBody>
      </p:sp>
    </p:spTree>
    <p:extLst>
      <p:ext uri="{BB962C8B-B14F-4D97-AF65-F5344CB8AC3E}">
        <p14:creationId xmlns:p14="http://schemas.microsoft.com/office/powerpoint/2010/main" val="2688660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ADFC0-DD17-6B48-89B8-D9C04B612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225" y="1126065"/>
            <a:ext cx="10993550" cy="1173105"/>
          </a:xfrm>
        </p:spPr>
        <p:txBody>
          <a:bodyPr>
            <a:noAutofit/>
          </a:bodyPr>
          <a:lstStyle/>
          <a:p>
            <a:pPr algn="ctr"/>
            <a:r>
              <a:rPr lang="es-E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Práctica "política" judía en la diáspora ---</a:t>
            </a:r>
            <a:br>
              <a:rPr lang="es-E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judíos...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54122C-F3EE-374D-A2CE-B2BE79C80941}"/>
              </a:ext>
            </a:extLst>
          </p:cNvPr>
          <p:cNvSpPr txBox="1"/>
          <p:nvPr/>
        </p:nvSpPr>
        <p:spPr>
          <a:xfrm>
            <a:off x="827901" y="3246316"/>
            <a:ext cx="8093677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Eran burócratas antes de tener una burocracia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Practicaban el cabildeo antes de tener un Ministerio de Relaciones Exteriores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Gravaban antes de tener un ministerio de finanzas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Practicaban el voluntariado en la sociedad civil antes de que el estado de derecho lo exigiera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educaban antes de tener un ministerio de educación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Absorbían a los inmigrantes antes de tener un ministerio de inmigración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Recopilaban información sobre oponentes antes de un </a:t>
            </a:r>
            <a:r>
              <a:rPr lang="es-ES_tradnl" sz="1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Mossad</a:t>
            </a:r>
            <a:endParaRPr lang="es-ES_tradnl" sz="1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Practicaban el autogobierno antes de tener soberanía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Vivían separado de las poblaciones mayoritarias para preservar la identidad</a:t>
            </a:r>
          </a:p>
        </p:txBody>
      </p:sp>
    </p:spTree>
    <p:extLst>
      <p:ext uri="{BB962C8B-B14F-4D97-AF65-F5344CB8AC3E}">
        <p14:creationId xmlns:p14="http://schemas.microsoft.com/office/powerpoint/2010/main" val="4018650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ADFC0-DD17-6B48-89B8-D9C04B612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225" y="1126065"/>
            <a:ext cx="10993550" cy="1173105"/>
          </a:xfrm>
        </p:spPr>
        <p:txBody>
          <a:bodyPr>
            <a:noAutofit/>
          </a:bodyPr>
          <a:lstStyle/>
          <a:p>
            <a:pPr algn="ctr"/>
            <a:r>
              <a:rPr lang="es-E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 política - Resúmenes </a:t>
            </a:r>
            <a:br>
              <a:rPr lang="es-E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5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www.israeled.org</a:t>
            </a:r>
            <a:r>
              <a:rPr lang="es-ES" sz="45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54122C-F3EE-374D-A2CE-B2BE79C80941}"/>
              </a:ext>
            </a:extLst>
          </p:cNvPr>
          <p:cNvSpPr txBox="1"/>
          <p:nvPr/>
        </p:nvSpPr>
        <p:spPr>
          <a:xfrm>
            <a:off x="889685" y="3429000"/>
            <a:ext cx="80936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36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Theodor </a:t>
            </a:r>
            <a:r>
              <a:rPr lang="es-ES_tradnl" sz="3600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Herzl</a:t>
            </a:r>
            <a:r>
              <a:rPr lang="es-ES_tradnl" sz="36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, El estado Judío </a:t>
            </a:r>
            <a:endParaRPr lang="es-ES_tradnl" sz="36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36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La declaración de independencia del estado de Israel </a:t>
            </a:r>
            <a:endParaRPr lang="es-ES_tradnl" sz="36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36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Las leyes básicas de Israel</a:t>
            </a:r>
            <a:endParaRPr lang="es-ES_tradnl" sz="36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278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ADFC0-DD17-6B48-89B8-D9C04B612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225" y="595474"/>
            <a:ext cx="10993550" cy="1173105"/>
          </a:xfrm>
        </p:spPr>
        <p:txBody>
          <a:bodyPr>
            <a:noAutofit/>
          </a:bodyPr>
          <a:lstStyle/>
          <a:p>
            <a:pPr algn="ctr"/>
            <a:r>
              <a:rPr lang="es-E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Conclusiones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54122C-F3EE-374D-A2CE-B2BE79C80941}"/>
              </a:ext>
            </a:extLst>
          </p:cNvPr>
          <p:cNvSpPr txBox="1"/>
          <p:nvPr/>
        </p:nvSpPr>
        <p:spPr>
          <a:xfrm>
            <a:off x="778474" y="3332813"/>
            <a:ext cx="8093677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Preservar la identidad requería adaptación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Enfatizaron la innovación y el ingenio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Desarrollar la capacidad para resistir el pavor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Adoptar el cambio sin poner en peligro el núcleo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Mantener el sentido de comunidad significaba aceptar la diversidad de puntos de vista, el pluralismo, la proporcionalidad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Debatir cuestiones fue una práctica sancionada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Sobrevivir significaba presentar su caso a los demás y llevarse sus creencias / experiencias con si mismo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6F7990-E0C9-B043-A73D-F0ADD7BBA0FC}"/>
              </a:ext>
            </a:extLst>
          </p:cNvPr>
          <p:cNvSpPr txBox="1"/>
          <p:nvPr/>
        </p:nvSpPr>
        <p:spPr>
          <a:xfrm>
            <a:off x="3019167" y="1768579"/>
            <a:ext cx="615366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Vivir como minorías en la diáspora: qué se agregó a la cultura política judía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4207920"/>
      </p:ext>
    </p:extLst>
  </p:cSld>
  <p:clrMapOvr>
    <a:masterClrMapping/>
  </p:clrMapOvr>
</p:sld>
</file>

<file path=ppt/theme/theme1.xml><?xml version="1.0" encoding="utf-8"?>
<a:theme xmlns:a="http://schemas.openxmlformats.org/drawingml/2006/main" name="CIE PowerPoint Template Theme">
  <a:themeElements>
    <a:clrScheme name="CIE Color Palette">
      <a:dk1>
        <a:srgbClr val="000000"/>
      </a:dk1>
      <a:lt1>
        <a:srgbClr val="FFFFFF"/>
      </a:lt1>
      <a:dk2>
        <a:srgbClr val="28578B"/>
      </a:dk2>
      <a:lt2>
        <a:srgbClr val="D8D9DC"/>
      </a:lt2>
      <a:accent1>
        <a:srgbClr val="A7B5CE"/>
      </a:accent1>
      <a:accent2>
        <a:srgbClr val="28578A"/>
      </a:accent2>
      <a:accent3>
        <a:srgbClr val="397E57"/>
      </a:accent3>
      <a:accent4>
        <a:srgbClr val="C1D680"/>
      </a:accent4>
      <a:accent5>
        <a:srgbClr val="F4CF3B"/>
      </a:accent5>
      <a:accent6>
        <a:srgbClr val="622037"/>
      </a:accent6>
      <a:hlink>
        <a:srgbClr val="F4CF3B"/>
      </a:hlink>
      <a:folHlink>
        <a:srgbClr val="622037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E PowerPoint Template Theme" id="{02BCB14B-F13D-9B42-9645-D79F9541B475}" vid="{8D6ECED4-104E-CA49-A7E6-40955E3305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CIE PowerPoint Template Theme</Template>
  <TotalTime>70</TotalTime>
  <Words>441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Century Gothic</vt:lpstr>
      <vt:lpstr>Helvetica Light</vt:lpstr>
      <vt:lpstr>Poppins</vt:lpstr>
      <vt:lpstr>Poppins Medium</vt:lpstr>
      <vt:lpstr>Times New Roman</vt:lpstr>
      <vt:lpstr>Wingdings 2</vt:lpstr>
      <vt:lpstr>CIE PowerPoint Template Theme</vt:lpstr>
      <vt:lpstr>Israel Emerge de la Cultura Política Judía 13 de junio de 2021 </vt:lpstr>
      <vt:lpstr>¿Que es la cultura?  </vt:lpstr>
      <vt:lpstr>¿Que es la cultura política?</vt:lpstr>
      <vt:lpstr>¿Qué moldeó la cultura política judía? ¿Qué eran los judíos en sus orígenes?</vt:lpstr>
      <vt:lpstr>Práctica "política" judía en la diáspora --- Los judíos...</vt:lpstr>
      <vt:lpstr>Cultura política - Resúmenes  www.israeled.org </vt:lpstr>
      <vt:lpstr>Conclusiones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Israel Emerge de la Cultura Política Judía 13 de junio de 2021</dc:title>
  <dc:creator>Tiffany Borrego</dc:creator>
  <cp:lastModifiedBy>Stein, Kenneth W</cp:lastModifiedBy>
  <cp:revision>6</cp:revision>
  <dcterms:created xsi:type="dcterms:W3CDTF">2021-06-16T21:29:49Z</dcterms:created>
  <dcterms:modified xsi:type="dcterms:W3CDTF">2021-07-01T15:15:48Z</dcterms:modified>
</cp:coreProperties>
</file>