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9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23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7FB6E-6DAC-40DF-8CDF-ECBE727CC3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293D0-9AF0-4920-B2C6-659A7332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190" y="3085764"/>
            <a:ext cx="10993550" cy="3338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dirty="0">
              <a:latin typeface="Poppins Medium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0" y="434087"/>
            <a:ext cx="10993550" cy="1173105"/>
          </a:xfrm>
          <a:effectLst/>
        </p:spPr>
        <p:txBody>
          <a:bodyPr anchor="t" anchorCtr="0">
            <a:normAutofit/>
          </a:bodyPr>
          <a:lstStyle>
            <a:lvl1pPr algn="l"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cap="none" dirty="0"/>
              <a:t>Click To Add Presentation Title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688E5B1-4139-AD48-BA45-9CE6A55A1ED0}"/>
              </a:ext>
            </a:extLst>
          </p:cNvPr>
          <p:cNvSpPr/>
          <p:nvPr/>
        </p:nvSpPr>
        <p:spPr>
          <a:xfrm>
            <a:off x="109259" y="4564339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90355EA-A4E9-1B41-9CF5-760F1D6FF988}"/>
              </a:ext>
            </a:extLst>
          </p:cNvPr>
          <p:cNvSpPr txBox="1">
            <a:spLocks/>
          </p:cNvSpPr>
          <p:nvPr/>
        </p:nvSpPr>
        <p:spPr>
          <a:xfrm>
            <a:off x="581190" y="6423913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Poppi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Israel </a:t>
            </a:r>
            <a:r>
              <a:rPr lang="en-US" sz="900" dirty="0"/>
              <a:t>Education</a:t>
            </a:r>
            <a:r>
              <a:rPr lang="en-US" dirty="0"/>
              <a:t>, ©2021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6D7E91F-A7A3-8443-886A-FA33D5AF6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1025" y="1707777"/>
            <a:ext cx="10993438" cy="1277430"/>
          </a:xfrm>
        </p:spPr>
        <p:txBody>
          <a:bodyPr numCol="2"/>
          <a:lstStyle>
            <a:lvl1pPr algn="l" rtl="0">
              <a:lnSpc>
                <a:spcPct val="100000"/>
              </a:lnSpc>
              <a:buNone/>
              <a:defRPr sz="2400" b="0" i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defRPr>
            </a:lvl1pPr>
            <a:lvl2pPr algn="r">
              <a:buNone/>
              <a:defRPr sz="2400" b="0" i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defRPr>
            </a:lvl2pPr>
            <a:lvl3pPr>
              <a:buNone/>
              <a:defRPr sz="2400">
                <a:latin typeface="Poppins" pitchFamily="2" charset="77"/>
                <a:cs typeface="Poppins" pitchFamily="2" charset="77"/>
              </a:defRPr>
            </a:lvl3pPr>
            <a:lvl4pPr>
              <a:buNone/>
              <a:defRPr sz="2400">
                <a:latin typeface="Poppins" pitchFamily="2" charset="77"/>
                <a:cs typeface="Poppins" pitchFamily="2" charset="77"/>
              </a:defRPr>
            </a:lvl4pPr>
            <a:lvl5pPr>
              <a:buNone/>
              <a:defRPr sz="24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Professor Kenneth W. Stein</a:t>
            </a:r>
          </a:p>
          <a:p>
            <a:pPr lvl="0"/>
            <a:r>
              <a:rPr lang="en-US" dirty="0"/>
              <a:t>Click for Event Name or Audience</a:t>
            </a:r>
          </a:p>
          <a:p>
            <a:pPr lvl="0"/>
            <a:r>
              <a:rPr lang="en-US" dirty="0"/>
              <a:t>Click to Add Presentation Date</a:t>
            </a:r>
          </a:p>
          <a:p>
            <a:pPr lvl="1"/>
            <a:r>
              <a:rPr lang="en-US" dirty="0" err="1"/>
              <a:t>kstein@emory.edu</a:t>
            </a:r>
            <a:endParaRPr lang="en-US" dirty="0"/>
          </a:p>
          <a:p>
            <a:pPr lvl="1"/>
            <a:r>
              <a:rPr lang="en-US" dirty="0" err="1"/>
              <a:t>www.israeled.org</a:t>
            </a:r>
            <a:endParaRPr lang="en-US" dirty="0"/>
          </a:p>
          <a:p>
            <a:pPr lvl="1"/>
            <a:r>
              <a:rPr lang="en-US" dirty="0"/>
              <a:t>Center for Israel Education</a:t>
            </a: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08DF4A2-D80D-8C4C-8EFB-AEFB2995C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14" y="3531082"/>
            <a:ext cx="2414016" cy="24384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60596E6-4DE9-A746-9D39-94401D2B4645}"/>
              </a:ext>
            </a:extLst>
          </p:cNvPr>
          <p:cNvSpPr/>
          <p:nvPr/>
        </p:nvSpPr>
        <p:spPr>
          <a:xfrm rot="16200000">
            <a:off x="3619401" y="2402840"/>
            <a:ext cx="1270001" cy="12701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FCD294-AF1C-5E4C-A4DA-80CFCFA43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138" y="917461"/>
            <a:ext cx="2205037" cy="4989627"/>
          </a:xfrm>
          <a:prstGeom prst="round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EDF2123-85B2-F547-8D7A-F0273E1E9E85}"/>
              </a:ext>
            </a:extLst>
          </p:cNvPr>
          <p:cNvSpPr/>
          <p:nvPr/>
        </p:nvSpPr>
        <p:spPr>
          <a:xfrm>
            <a:off x="764089" y="4824593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DA15C9-6722-0B47-897A-7DC9AED3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51" y="2945525"/>
            <a:ext cx="2945494" cy="1613201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5FFB748F-E999-9A4B-B9D8-B6E1C2AE01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05688" y="2005013"/>
            <a:ext cx="4510087" cy="4027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laceholder.jpg">
            <a:extLst>
              <a:ext uri="{FF2B5EF4-FFF2-40B4-BE49-F238E27FC236}">
                <a16:creationId xmlns:a16="http://schemas.microsoft.com/office/drawing/2014/main" id="{D447DA2F-5DA0-834C-9AFA-DC4F7B4ECC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308" y="717550"/>
            <a:ext cx="2063601" cy="4953001"/>
          </a:xfrm>
          <a:prstGeom prst="roundRect">
            <a:avLst/>
          </a:pr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92654E-1088-3C42-A573-2CBF48FA33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4457" y="3168650"/>
            <a:ext cx="3367194" cy="3689350"/>
          </a:xfrm>
          <a:prstGeom prst="roundRect">
            <a:avLst/>
          </a:prstGeom>
          <a:solidFill>
            <a:schemeClr val="tx2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laceholder.jpg">
            <a:extLst>
              <a:ext uri="{FF2B5EF4-FFF2-40B4-BE49-F238E27FC236}">
                <a16:creationId xmlns:a16="http://schemas.microsoft.com/office/drawing/2014/main" id="{098C8554-580A-2442-9906-28A71B624A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4457" y="0"/>
            <a:ext cx="3367194" cy="2667000"/>
          </a:xfrm>
          <a:prstGeom prst="roundRect">
            <a:avLst/>
          </a:pr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DD41584-4B5C-2B41-B712-6810C565BC56}"/>
              </a:ext>
            </a:extLst>
          </p:cNvPr>
          <p:cNvSpPr/>
          <p:nvPr/>
        </p:nvSpPr>
        <p:spPr>
          <a:xfrm>
            <a:off x="766456" y="4822750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CFE255A-D792-824C-B7BD-0F53CCBE9393}"/>
              </a:ext>
            </a:extLst>
          </p:cNvPr>
          <p:cNvSpPr/>
          <p:nvPr/>
        </p:nvSpPr>
        <p:spPr>
          <a:xfrm>
            <a:off x="9493307" y="29019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5F7BCC5-255A-E040-9CB6-55FC42CEBF16}"/>
              </a:ext>
            </a:extLst>
          </p:cNvPr>
          <p:cNvSpPr/>
          <p:nvPr/>
        </p:nvSpPr>
        <p:spPr>
          <a:xfrm rot="16200000">
            <a:off x="3519629" y="227330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15DDBE-BC7A-D046-BEA1-79A44722B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5817" y="359342"/>
            <a:ext cx="3658324" cy="1613201"/>
          </a:xfrm>
        </p:spPr>
        <p:txBody>
          <a:bodyPr lIns="0" tIns="0" rIns="0" bIns="0"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6C4D80-C806-3142-BA6E-F535C3C9D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7450" y="2279650"/>
            <a:ext cx="4279900" cy="391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79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6BDBD8F-0811-E743-8D29-95FBA6111DCA}"/>
              </a:ext>
            </a:extLst>
          </p:cNvPr>
          <p:cNvSpPr/>
          <p:nvPr/>
        </p:nvSpPr>
        <p:spPr>
          <a:xfrm>
            <a:off x="542609" y="-1"/>
            <a:ext cx="11636690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https://israeled.org/espanol/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/>
        </p:nvSpPr>
        <p:spPr>
          <a:xfrm rot="16200000">
            <a:off x="-367139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/>
        </p:nvSpPr>
        <p:spPr>
          <a:xfrm>
            <a:off x="0" y="604043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99356"/>
            <a:ext cx="9693652" cy="590373"/>
          </a:xfrm>
        </p:spPr>
        <p:txBody>
          <a:bodyPr lIns="0" tIns="0" rIns="0" bIns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4399" y="1289538"/>
            <a:ext cx="10074066" cy="4840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9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9E887ACE-210F-4A8A-A033-E24FD239D1BB}"/>
              </a:ext>
            </a:extLst>
          </p:cNvPr>
          <p:cNvSpPr/>
          <p:nvPr/>
        </p:nvSpPr>
        <p:spPr>
          <a:xfrm>
            <a:off x="0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225" y="878177"/>
            <a:ext cx="5341775" cy="525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/>
        </p:nvSpPr>
        <p:spPr>
          <a:xfrm rot="16200000">
            <a:off x="7326450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/>
        </p:nvSpPr>
        <p:spPr>
          <a:xfrm>
            <a:off x="6482401" y="604043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5099" y="4035869"/>
            <a:ext cx="3658324" cy="1613201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1800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5C4D9A4-C8E3-4644-9D63-86142FA59A02}"/>
              </a:ext>
            </a:extLst>
          </p:cNvPr>
          <p:cNvSpPr/>
          <p:nvPr/>
        </p:nvSpPr>
        <p:spPr>
          <a:xfrm>
            <a:off x="581192" y="476250"/>
            <a:ext cx="11029618" cy="5947664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0D9D8D-C4BD-0241-A160-CAEE06CE76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43567" y="1759152"/>
            <a:ext cx="6558085" cy="4310860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B45386C-7F1B-4D47-959C-DE1A73B407E7}"/>
              </a:ext>
            </a:extLst>
          </p:cNvPr>
          <p:cNvSpPr/>
          <p:nvPr/>
        </p:nvSpPr>
        <p:spPr>
          <a:xfrm>
            <a:off x="0" y="1158771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B1C5AC5-B8E6-EC4F-8CB9-43E091C422EF}"/>
              </a:ext>
            </a:extLst>
          </p:cNvPr>
          <p:cNvSpPr/>
          <p:nvPr/>
        </p:nvSpPr>
        <p:spPr>
          <a:xfrm>
            <a:off x="11175999" y="5337694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ACFFFD-2D44-B943-8B58-CC9B7641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567" y="787988"/>
            <a:ext cx="9304867" cy="741565"/>
          </a:xfrm>
        </p:spPr>
        <p:txBody>
          <a:bodyPr lIns="0" tIns="0" rIns="0" bIns="0" anchor="ctr">
            <a:normAutofit/>
          </a:bodyPr>
          <a:lstStyle>
            <a:lvl1pPr algn="ctr"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3C3410D-57D8-5F4E-BEEF-63412C59F0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6575" y="1758950"/>
            <a:ext cx="2592388" cy="4311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70F810B-4DED-A045-A1D2-7605E821997B}"/>
              </a:ext>
            </a:extLst>
          </p:cNvPr>
          <p:cNvSpPr/>
          <p:nvPr/>
        </p:nvSpPr>
        <p:spPr>
          <a:xfrm>
            <a:off x="0" y="4735651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94DD3B-943C-8740-A545-0DA0E5FD2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651968"/>
            <a:ext cx="3658324" cy="997102"/>
          </a:xfrm>
        </p:spPr>
        <p:txBody>
          <a:bodyPr lIns="0" tIns="0" rIns="0" bIns="0" anchor="t">
            <a:noAutofit/>
          </a:bodyPr>
          <a:lstStyle>
            <a:lvl1pPr>
              <a:defRPr sz="3600" cap="none"/>
            </a:lvl1pPr>
          </a:lstStyle>
          <a:p>
            <a:r>
              <a:rPr lang="en-US" noProof="0" dirty="0"/>
              <a:t>Presentation</a:t>
            </a:r>
            <a:br>
              <a:rPr lang="en-US" noProof="0" dirty="0"/>
            </a:br>
            <a:r>
              <a:rPr lang="en-US" noProof="0" dirty="0"/>
              <a:t>Summary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3D5DD3F-FCDF-5945-9321-0FABA0771516}"/>
              </a:ext>
            </a:extLst>
          </p:cNvPr>
          <p:cNvSpPr/>
          <p:nvPr/>
        </p:nvSpPr>
        <p:spPr>
          <a:xfrm rot="16200000">
            <a:off x="4934479" y="2065417"/>
            <a:ext cx="1270000" cy="12701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8877488-477F-0041-88BE-F780F1C66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8924" y="0"/>
            <a:ext cx="5612051" cy="685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31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prstGeom prst="round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/>
        </p:nvSpPr>
        <p:spPr>
          <a:xfrm>
            <a:off x="4952408" y="806538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noProof="0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7320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prstGeom prst="round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/>
        </p:nvSpPr>
        <p:spPr>
          <a:xfrm>
            <a:off x="4952408" y="806538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E6C881-74AA-8944-AD6A-BA0821ECDC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443038"/>
            <a:ext cx="5514975" cy="4894262"/>
          </a:xfrm>
        </p:spPr>
        <p:txBody>
          <a:bodyPr/>
          <a:lstStyle>
            <a:lvl1pPr>
              <a:spcBef>
                <a:spcPts val="1000"/>
              </a:spcBef>
              <a:spcAft>
                <a:spcPts val="1500"/>
              </a:spcAft>
              <a:defRPr/>
            </a:lvl1pPr>
            <a:lvl2pPr>
              <a:spcBef>
                <a:spcPts val="1000"/>
              </a:spcBef>
              <a:spcAft>
                <a:spcPts val="1500"/>
              </a:spcAft>
              <a:defRPr/>
            </a:lvl2pPr>
            <a:lvl3pPr>
              <a:spcBef>
                <a:spcPts val="1000"/>
              </a:spcBef>
              <a:spcAft>
                <a:spcPts val="1500"/>
              </a:spcAft>
              <a:defRPr/>
            </a:lvl3pPr>
            <a:lvl4pPr>
              <a:spcBef>
                <a:spcPts val="1000"/>
              </a:spcBef>
              <a:spcAft>
                <a:spcPts val="1500"/>
              </a:spcAft>
              <a:defRPr/>
            </a:lvl4pPr>
            <a:lvl5pPr>
              <a:spcBef>
                <a:spcPts val="1000"/>
              </a:spcBef>
              <a:spcAft>
                <a:spcPts val="15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3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5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8660979-B6F8-480C-AAC7-48903CC3ECFC}"/>
              </a:ext>
            </a:extLst>
          </p:cNvPr>
          <p:cNvSpPr/>
          <p:nvPr/>
        </p:nvSpPr>
        <p:spPr>
          <a:xfrm>
            <a:off x="0" y="806538"/>
            <a:ext cx="453601" cy="363044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6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55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8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32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21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23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52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0CC524-3900-1041-BDBF-D0ABD37D8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4500" cy="6858000"/>
          </a:xfrm>
          <a:custGeom>
            <a:avLst/>
            <a:gdLst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4952408 w 5524500"/>
              <a:gd name="connsiteY4" fmla="*/ 1187539 h 6858000"/>
              <a:gd name="connsiteX5" fmla="*/ 5524500 w 5524500"/>
              <a:gd name="connsiteY5" fmla="*/ 1187539 h 6858000"/>
              <a:gd name="connsiteX6" fmla="*/ 5524500 w 5524500"/>
              <a:gd name="connsiteY6" fmla="*/ 6858000 h 6858000"/>
              <a:gd name="connsiteX7" fmla="*/ 0 w 55245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4500" h="6858000">
                <a:moveTo>
                  <a:pt x="0" y="0"/>
                </a:moveTo>
                <a:lnTo>
                  <a:pt x="5524500" y="0"/>
                </a:lnTo>
                <a:lnTo>
                  <a:pt x="5524500" y="806538"/>
                </a:lnTo>
                <a:lnTo>
                  <a:pt x="4952408" y="806538"/>
                </a:lnTo>
                <a:lnTo>
                  <a:pt x="4952408" y="1187539"/>
                </a:lnTo>
                <a:lnTo>
                  <a:pt x="5524500" y="1187539"/>
                </a:lnTo>
                <a:lnTo>
                  <a:pt x="5524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592" y="1534161"/>
            <a:ext cx="5387215" cy="4820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9B377-6CF8-9E4B-8973-3F8057D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592" y="702156"/>
            <a:ext cx="5387215" cy="74015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E11F091D-EBC7-D743-82DA-0E177FD421D4}"/>
              </a:ext>
            </a:extLst>
          </p:cNvPr>
          <p:cNvSpPr/>
          <p:nvPr/>
        </p:nvSpPr>
        <p:spPr>
          <a:xfrm>
            <a:off x="4952408" y="806538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1834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13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46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15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99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91" y="5141974"/>
            <a:ext cx="11029615" cy="12588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dirty="0">
              <a:latin typeface="Poppins Medium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DC1E635-F6E7-F248-9B85-120581E81180}"/>
              </a:ext>
            </a:extLst>
          </p:cNvPr>
          <p:cNvSpPr/>
          <p:nvPr/>
        </p:nvSpPr>
        <p:spPr>
          <a:xfrm>
            <a:off x="109259" y="5552029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1956391"/>
            <a:ext cx="3863216" cy="446752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599" y="1956391"/>
            <a:ext cx="6917210" cy="446752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75DA6C-B626-714A-8BBC-6FDDB6BE4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B4D55A-70C8-E04B-B7E3-3355A1131891}"/>
              </a:ext>
            </a:extLst>
          </p:cNvPr>
          <p:cNvSpPr/>
          <p:nvPr/>
        </p:nvSpPr>
        <p:spPr>
          <a:xfrm>
            <a:off x="0" y="806538"/>
            <a:ext cx="453601" cy="363044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2847885"/>
            <a:ext cx="4757482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23046"/>
            <a:ext cx="4757479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04002" y="2847886"/>
            <a:ext cx="4757483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4001" y="3523046"/>
            <a:ext cx="4757484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CA278B-C101-7F4E-B11A-7B91B0C8E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E5F6035-AACE-6847-8AF4-EB3C4D79EE95}"/>
              </a:ext>
            </a:extLst>
          </p:cNvPr>
          <p:cNvSpPr/>
          <p:nvPr/>
        </p:nvSpPr>
        <p:spPr>
          <a:xfrm>
            <a:off x="0" y="806538"/>
            <a:ext cx="453601" cy="363044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914FC0-3771-6041-9E7C-1C624C85A803}"/>
              </a:ext>
            </a:extLst>
          </p:cNvPr>
          <p:cNvGrpSpPr/>
          <p:nvPr/>
        </p:nvGrpSpPr>
        <p:grpSpPr>
          <a:xfrm>
            <a:off x="5463336" y="2250891"/>
            <a:ext cx="1016001" cy="3839220"/>
            <a:chOff x="5510085" y="2250891"/>
            <a:chExt cx="1016001" cy="38392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D2224CB-5DFF-3D4B-816B-1A44228A23EE}"/>
                </a:ext>
              </a:extLst>
            </p:cNvPr>
            <p:cNvSpPr/>
            <p:nvPr/>
          </p:nvSpPr>
          <p:spPr>
            <a:xfrm>
              <a:off x="5510085" y="2250891"/>
              <a:ext cx="1016001" cy="381001"/>
            </a:xfrm>
            <a:prstGeom prst="round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1600" kern="0" noProof="0" dirty="0">
                  <a:solidFill>
                    <a:srgbClr val="FFFFFF"/>
                  </a:solidFill>
                  <a:latin typeface="Helvetica Light"/>
                  <a:sym typeface="Helvetica Light"/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F4516B-8A37-894B-82AE-60204E67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C16CE43-CB3C-7544-B05B-0A9F706D6FD8}"/>
              </a:ext>
            </a:extLst>
          </p:cNvPr>
          <p:cNvSpPr/>
          <p:nvPr/>
        </p:nvSpPr>
        <p:spPr>
          <a:xfrm>
            <a:off x="0" y="806538"/>
            <a:ext cx="453601" cy="363044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EDEA7C-D9D3-5E4A-A0E6-B7A0ED5E0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599" y="0"/>
            <a:ext cx="7010400" cy="6858000"/>
          </a:xfrm>
          <a:custGeom>
            <a:avLst/>
            <a:gdLst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508001 w 7010400"/>
              <a:gd name="connsiteY6" fmla="*/ 2239395 h 6858000"/>
              <a:gd name="connsiteX7" fmla="*/ 0 w 7010400"/>
              <a:gd name="connsiteY7" fmla="*/ 223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0" y="6858000"/>
                </a:lnTo>
                <a:lnTo>
                  <a:pt x="0" y="2620396"/>
                </a:lnTo>
                <a:lnTo>
                  <a:pt x="508001" y="2620396"/>
                </a:lnTo>
                <a:lnTo>
                  <a:pt x="508001" y="2239395"/>
                </a:lnTo>
                <a:lnTo>
                  <a:pt x="0" y="22393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F358276-528D-1F4E-804A-4F9FDE93568A}"/>
              </a:ext>
            </a:extLst>
          </p:cNvPr>
          <p:cNvSpPr/>
          <p:nvPr/>
        </p:nvSpPr>
        <p:spPr>
          <a:xfrm>
            <a:off x="4673599" y="2239395"/>
            <a:ext cx="1016001" cy="381001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A6817E56-9BF4-B245-9536-10F7E163D7D9}"/>
              </a:ext>
            </a:extLst>
          </p:cNvPr>
          <p:cNvSpPr/>
          <p:nvPr/>
        </p:nvSpPr>
        <p:spPr>
          <a:xfrm>
            <a:off x="581192" y="875830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720636"/>
            <a:ext cx="3863216" cy="3634317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859246A-0674-144E-84D6-29D5891C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304660"/>
            <a:ext cx="3863216" cy="141597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18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>
                <a:solidFill>
                  <a:schemeClr val="tx1">
                    <a:lumMod val="75000"/>
                    <a:lumOff val="25000"/>
                  </a:schemeClr>
                </a:solidFill>
                <a:latin typeface="Poppins Medium" pitchFamily="2" charset="77"/>
              </a:defRPr>
            </a:lvl1pPr>
          </a:lstStyle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itchFamily="2" charset="7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98" r:id="rId9"/>
    <p:sldLayoutId id="2147483697" r:id="rId10"/>
    <p:sldLayoutId id="2147483696" r:id="rId11"/>
    <p:sldLayoutId id="2147483693" r:id="rId12"/>
    <p:sldLayoutId id="2147483694" r:id="rId13"/>
    <p:sldLayoutId id="2147483692" r:id="rId14"/>
    <p:sldLayoutId id="2147483691" r:id="rId15"/>
    <p:sldLayoutId id="2147483689" r:id="rId16"/>
    <p:sldLayoutId id="2147483690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 cap="none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https://israeled.org/espanol/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51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nstein@israeled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raeled.org/declaracion-de-independencia-de-israel-el-estado-de-israel/" TargetMode="External"/><Relationship Id="rId2" Type="http://schemas.openxmlformats.org/officeDocument/2006/relationships/hyperlink" Target="https://israeled.org/resources/documents/herzl-the-jewish-quest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sraeled.org/las-leyes-basicas-de-israel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DFC0-DD17-6B48-89B8-D9C04B612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4" y="1328564"/>
            <a:ext cx="10993550" cy="158006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 Emerge de la Cultura Política Judía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junio </a:t>
            </a:r>
            <a: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https://israeled.org/israel-emerge-de-la-cultura-politica-judia-powerpoint/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2CCC6-4106-7A46-8AB7-B34475839593}"/>
              </a:ext>
            </a:extLst>
          </p:cNvPr>
          <p:cNvSpPr txBox="1"/>
          <p:nvPr/>
        </p:nvSpPr>
        <p:spPr>
          <a:xfrm>
            <a:off x="1322173" y="3691002"/>
            <a:ext cx="73893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s-E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Israel </a:t>
            </a:r>
            <a:r>
              <a:rPr lang="es-E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kenstein@israeled.org</a:t>
            </a:r>
            <a:r>
              <a:rPr lang="es-E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 2021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CB7A-5FE5-5840-B0EA-6C646899D2EE}"/>
              </a:ext>
            </a:extLst>
          </p:cNvPr>
          <p:cNvSpPr txBox="1"/>
          <p:nvPr/>
        </p:nvSpPr>
        <p:spPr>
          <a:xfrm>
            <a:off x="1654233" y="442762"/>
            <a:ext cx="8989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Kenneth W.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8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DFC0-DD17-6B48-89B8-D9C04B612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299060"/>
            <a:ext cx="10993550" cy="117310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¿Que es la cultura?</a:t>
            </a:r>
            <a:b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4122C-F3EE-374D-A2CE-B2BE79C80941}"/>
              </a:ext>
            </a:extLst>
          </p:cNvPr>
          <p:cNvSpPr txBox="1"/>
          <p:nvPr/>
        </p:nvSpPr>
        <p:spPr>
          <a:xfrm>
            <a:off x="1087392" y="3028220"/>
            <a:ext cx="81554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sistema de creencias, valores, costumbres, ideas, comportamientos, símbolos, rasgos, mitos y tradiciones compartidos que los miembros de un grupo definen como propios y utilizan para enfrentarse a su mundo, a los demás, a los extranjeros y extraños, y de alguna manera transmitirlo de generación en generación.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784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DFC0-DD17-6B48-89B8-D9C04B612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299060"/>
            <a:ext cx="10993550" cy="1173105"/>
          </a:xfrm>
        </p:spPr>
        <p:txBody>
          <a:bodyPr>
            <a:normAutofit/>
          </a:bodyPr>
          <a:lstStyle/>
          <a:p>
            <a:pPr algn="ctr"/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¿Que es la cultura política?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4122C-F3EE-374D-A2CE-B2BE79C80941}"/>
              </a:ext>
            </a:extLst>
          </p:cNvPr>
          <p:cNvSpPr txBox="1"/>
          <p:nvPr/>
        </p:nvSpPr>
        <p:spPr>
          <a:xfrm>
            <a:off x="1124463" y="3225113"/>
            <a:ext cx="7661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“Hay cuatro dimensiones de la cultura política: creencias compartidas sobre la identidad nacional, sobre la identificación con los conciudadanos, sobre los resultados gubernamentales y sobre el proceso de toma de </a:t>
            </a:r>
            <a:r>
              <a:rPr lang="es-ES_tradnl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decisones</a:t>
            </a:r>
            <a:r>
              <a:rPr lang="es-ES_tradnl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**</a:t>
            </a:r>
            <a:endParaRPr lang="es-ES_trad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CCE9D-39C1-2B4F-B45A-2EDC789AB1AA}"/>
              </a:ext>
            </a:extLst>
          </p:cNvPr>
          <p:cNvSpPr txBox="1"/>
          <p:nvPr/>
        </p:nvSpPr>
        <p:spPr>
          <a:xfrm>
            <a:off x="3875904" y="5943600"/>
            <a:ext cx="7191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</a:rPr>
              <a:t>**</a:t>
            </a:r>
            <a:r>
              <a:rPr lang="es-ES_tradnl" sz="1200" dirty="0" err="1">
                <a:solidFill>
                  <a:schemeClr val="bg1"/>
                </a:solidFill>
              </a:rPr>
              <a:t>Sidney</a:t>
            </a:r>
            <a:r>
              <a:rPr lang="es-ES_tradnl" sz="1200" dirty="0">
                <a:solidFill>
                  <a:schemeClr val="bg1"/>
                </a:solidFill>
              </a:rPr>
              <a:t> Verba “</a:t>
            </a:r>
            <a:r>
              <a:rPr lang="es-ES_tradnl" sz="1200" dirty="0" err="1">
                <a:solidFill>
                  <a:schemeClr val="bg1"/>
                </a:solidFill>
              </a:rPr>
              <a:t>Conclusion</a:t>
            </a:r>
            <a:r>
              <a:rPr lang="es-ES_tradnl" sz="1200" dirty="0">
                <a:solidFill>
                  <a:schemeClr val="bg1"/>
                </a:solidFill>
              </a:rPr>
              <a:t>: </a:t>
            </a:r>
            <a:r>
              <a:rPr lang="es-ES_tradnl" sz="1200" dirty="0" err="1">
                <a:solidFill>
                  <a:schemeClr val="bg1"/>
                </a:solidFill>
              </a:rPr>
              <a:t>Comparative</a:t>
            </a:r>
            <a:r>
              <a:rPr lang="es-ES_tradnl" sz="1200" dirty="0">
                <a:solidFill>
                  <a:schemeClr val="bg1"/>
                </a:solidFill>
              </a:rPr>
              <a:t> </a:t>
            </a:r>
            <a:r>
              <a:rPr lang="es-ES_tradnl" sz="1200" dirty="0" err="1">
                <a:solidFill>
                  <a:schemeClr val="bg1"/>
                </a:solidFill>
              </a:rPr>
              <a:t>Political</a:t>
            </a:r>
            <a:r>
              <a:rPr lang="es-ES_tradnl" sz="1200" dirty="0">
                <a:solidFill>
                  <a:schemeClr val="bg1"/>
                </a:solidFill>
              </a:rPr>
              <a:t> Culture,” in </a:t>
            </a:r>
            <a:r>
              <a:rPr lang="es-ES_tradnl" sz="1200" dirty="0" err="1">
                <a:solidFill>
                  <a:schemeClr val="bg1"/>
                </a:solidFill>
              </a:rPr>
              <a:t>Lucien</a:t>
            </a:r>
            <a:r>
              <a:rPr lang="es-ES_tradnl" sz="1200" dirty="0">
                <a:solidFill>
                  <a:schemeClr val="bg1"/>
                </a:solidFill>
              </a:rPr>
              <a:t> </a:t>
            </a:r>
            <a:r>
              <a:rPr lang="es-ES_tradnl" sz="1200" dirty="0" err="1">
                <a:solidFill>
                  <a:schemeClr val="bg1"/>
                </a:solidFill>
              </a:rPr>
              <a:t>Pye</a:t>
            </a:r>
            <a:r>
              <a:rPr lang="es-ES_tradnl" sz="1200" dirty="0">
                <a:solidFill>
                  <a:schemeClr val="bg1"/>
                </a:solidFill>
              </a:rPr>
              <a:t> and  </a:t>
            </a:r>
            <a:r>
              <a:rPr lang="es-ES_tradnl" sz="1200" dirty="0" err="1">
                <a:solidFill>
                  <a:schemeClr val="bg1"/>
                </a:solidFill>
              </a:rPr>
              <a:t>Sydney</a:t>
            </a:r>
            <a:r>
              <a:rPr lang="es-ES_tradnl" sz="1200" dirty="0">
                <a:solidFill>
                  <a:schemeClr val="bg1"/>
                </a:solidFill>
              </a:rPr>
              <a:t> Verba, </a:t>
            </a:r>
            <a:r>
              <a:rPr lang="es-ES_tradnl" sz="1200" b="1" dirty="0" err="1">
                <a:solidFill>
                  <a:schemeClr val="bg1"/>
                </a:solidFill>
              </a:rPr>
              <a:t>Political</a:t>
            </a:r>
            <a:r>
              <a:rPr lang="es-ES_tradnl" sz="1200" b="1" dirty="0">
                <a:solidFill>
                  <a:schemeClr val="bg1"/>
                </a:solidFill>
              </a:rPr>
              <a:t> Culture and </a:t>
            </a:r>
            <a:r>
              <a:rPr lang="es-ES_tradnl" sz="1200" b="1" dirty="0" err="1">
                <a:solidFill>
                  <a:schemeClr val="bg1"/>
                </a:solidFill>
              </a:rPr>
              <a:t>Political</a:t>
            </a:r>
            <a:r>
              <a:rPr lang="es-ES_tradnl" sz="1200" b="1" dirty="0">
                <a:solidFill>
                  <a:schemeClr val="bg1"/>
                </a:solidFill>
              </a:rPr>
              <a:t> </a:t>
            </a:r>
            <a:r>
              <a:rPr lang="es-ES_tradnl" sz="1200" b="1" dirty="0" err="1">
                <a:solidFill>
                  <a:schemeClr val="bg1"/>
                </a:solidFill>
              </a:rPr>
              <a:t>Development</a:t>
            </a:r>
            <a:r>
              <a:rPr lang="es-ES_tradnl" sz="1200" dirty="0">
                <a:solidFill>
                  <a:schemeClr val="bg1"/>
                </a:solidFill>
              </a:rPr>
              <a:t>, Princeton, 1965, pp. 526-543.</a:t>
            </a:r>
            <a:endParaRPr lang="en-US" sz="1200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698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DFC0-DD17-6B48-89B8-D9C04B612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866573"/>
            <a:ext cx="10993550" cy="117310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 moldeó la cultura política judía?</a:t>
            </a:r>
            <a:br>
              <a:rPr lang="es-E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eran los judíos en sus orígenes?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4122C-F3EE-374D-A2CE-B2BE79C80941}"/>
              </a:ext>
            </a:extLst>
          </p:cNvPr>
          <p:cNvSpPr txBox="1"/>
          <p:nvPr/>
        </p:nvSpPr>
        <p:spPr>
          <a:xfrm>
            <a:off x="1272744" y="3048608"/>
            <a:ext cx="7661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Creer en la Torá, en un solo Di-s, reglas, regulaciones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Luchar por la libertad de practicar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Practicar como una mayoría en un estado antiguo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Vincularse a un territorio específico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Debatir e interpretar las reglas desafiadas por el cambio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Vivir y sobrevivir como </a:t>
            </a:r>
            <a:r>
              <a:rPr lang="es-ES_tradnl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minoría</a:t>
            </a:r>
          </a:p>
        </p:txBody>
      </p:sp>
    </p:spTree>
    <p:extLst>
      <p:ext uri="{BB962C8B-B14F-4D97-AF65-F5344CB8AC3E}">
        <p14:creationId xmlns:p14="http://schemas.microsoft.com/office/powerpoint/2010/main" val="26886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DFC0-DD17-6B48-89B8-D9C04B612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126065"/>
            <a:ext cx="10993550" cy="1173105"/>
          </a:xfrm>
        </p:spPr>
        <p:txBody>
          <a:bodyPr>
            <a:noAutofit/>
          </a:bodyPr>
          <a:lstStyle/>
          <a:p>
            <a:pPr algn="ctr"/>
            <a:r>
              <a:rPr lang="es-E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Práctica "política" judía en la diáspora ---</a:t>
            </a:r>
            <a:br>
              <a:rPr lang="es-E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judíos...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4122C-F3EE-374D-A2CE-B2BE79C80941}"/>
              </a:ext>
            </a:extLst>
          </p:cNvPr>
          <p:cNvSpPr txBox="1"/>
          <p:nvPr/>
        </p:nvSpPr>
        <p:spPr>
          <a:xfrm>
            <a:off x="827901" y="3246316"/>
            <a:ext cx="80936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Eran burócratas antes de tener una burocracia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Practicaban el cabildeo antes de tener un Ministerio de Relaciones Exteriores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Gravaban antes de tener un ministerio de finanzas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Practicaban el voluntariado en la sociedad civil antes de que el estado de derecho lo exigiera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educaban antes de tener un ministerio de educación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Absorbían a los inmigrantes antes de tener un ministerio de inmigración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Recopilaban información sobre oponentes antes de un </a:t>
            </a:r>
            <a:r>
              <a:rPr lang="es-ES_tradnl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Mossad</a:t>
            </a:r>
            <a:endParaRPr lang="es-ES_tradnl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Practicaban el autogobierno antes de tener soberanía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Vivían separado de las poblaciones mayoritarias para preservar la identidad</a:t>
            </a:r>
          </a:p>
        </p:txBody>
      </p:sp>
    </p:spTree>
    <p:extLst>
      <p:ext uri="{BB962C8B-B14F-4D97-AF65-F5344CB8AC3E}">
        <p14:creationId xmlns:p14="http://schemas.microsoft.com/office/powerpoint/2010/main" val="40186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rgbClr val="FFFF00"/>
                </a:solidFill>
              </a:rPr>
              <a:t>Zionism’s Overarching Concept – what is that story?</a:t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sz="2400" b="1" dirty="0" err="1"/>
              <a:t>בארצנו</a:t>
            </a:r>
            <a:r>
              <a:rPr lang="en-US" sz="2400" b="1" dirty="0"/>
              <a:t>   </a:t>
            </a:r>
            <a:r>
              <a:rPr lang="en-US" sz="2400" b="1" dirty="0" err="1"/>
              <a:t>חופשי</a:t>
            </a:r>
            <a:r>
              <a:rPr lang="en-US" sz="2400" b="1" dirty="0"/>
              <a:t>  </a:t>
            </a:r>
            <a:r>
              <a:rPr lang="en-US" sz="2400" b="1" dirty="0" err="1"/>
              <a:t>להיות</a:t>
            </a:r>
            <a:r>
              <a:rPr lang="en-US" sz="2400" b="1" dirty="0"/>
              <a:t> </a:t>
            </a:r>
            <a:r>
              <a:rPr lang="en-US" sz="2400" b="1" dirty="0" err="1"/>
              <a:t>עם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alt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5000" y="2057401"/>
            <a:ext cx="4040188" cy="479425"/>
          </a:xfrm>
        </p:spPr>
        <p:txBody>
          <a:bodyPr/>
          <a:lstStyle/>
          <a:p>
            <a:pPr algn="ctr">
              <a:defRPr/>
            </a:pPr>
            <a:r>
              <a:rPr lang="en-US" altLang="en-US" sz="2000" dirty="0"/>
              <a:t> March 1939  </a:t>
            </a:r>
          </a:p>
        </p:txBody>
      </p:sp>
      <p:pic>
        <p:nvPicPr>
          <p:cNvPr id="15364" name="Picture 2" descr="C:\Users\Ken Stein\AppData\Local\Microsoft\Windows\Temporary Internet Files\Content.Outlook\U548QMBV\cza-b 1003797- bgcwekag Geneva aug 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4413" y="2871788"/>
            <a:ext cx="3433762" cy="2195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791201" y="2025651"/>
            <a:ext cx="4041775" cy="479425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       September 1978</a:t>
            </a:r>
          </a:p>
        </p:txBody>
      </p:sp>
      <p:pic>
        <p:nvPicPr>
          <p:cNvPr id="15366" name="Picture 2" descr="C:\Users\Ken Stein\AppData\Local\Microsoft\Windows\Temporary Internet Files\Content.Outlook\U548QMBV\knesset-9-27-78-cd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919413"/>
            <a:ext cx="3962400" cy="2195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019800"/>
            <a:ext cx="2133600" cy="681038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https://israeled.org/espanol/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DFC0-DD17-6B48-89B8-D9C04B612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126065"/>
            <a:ext cx="10993550" cy="1173105"/>
          </a:xfrm>
        </p:spPr>
        <p:txBody>
          <a:bodyPr>
            <a:noAutofit/>
          </a:bodyPr>
          <a:lstStyle/>
          <a:p>
            <a:pPr algn="ctr"/>
            <a:r>
              <a:rPr lang="es-E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 política - Resúmenes </a:t>
            </a:r>
            <a:br>
              <a:rPr lang="es-E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5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www.israeled.org</a:t>
            </a:r>
            <a:r>
              <a:rPr lang="es-ES" sz="45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4122C-F3EE-374D-A2CE-B2BE79C80941}"/>
              </a:ext>
            </a:extLst>
          </p:cNvPr>
          <p:cNvSpPr txBox="1"/>
          <p:nvPr/>
        </p:nvSpPr>
        <p:spPr>
          <a:xfrm>
            <a:off x="889685" y="3429000"/>
            <a:ext cx="8093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Theodor </a:t>
            </a:r>
            <a:r>
              <a:rPr lang="es-ES_tradnl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Herzl</a:t>
            </a:r>
            <a:r>
              <a:rPr lang="es-ES_tradnl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El estado Judío </a:t>
            </a:r>
            <a:endParaRPr lang="es-ES_tradnl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La declaración de independencia del estado de Israel </a:t>
            </a:r>
            <a:endParaRPr lang="es-ES_tradnl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Las leyes básicas de Israel</a:t>
            </a:r>
            <a:endParaRPr lang="es-ES_tradnl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DFC0-DD17-6B48-89B8-D9C04B612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595474"/>
            <a:ext cx="10993550" cy="1173105"/>
          </a:xfrm>
        </p:spPr>
        <p:txBody>
          <a:bodyPr>
            <a:noAutofit/>
          </a:bodyPr>
          <a:lstStyle/>
          <a:p>
            <a:pPr algn="ctr"/>
            <a:r>
              <a:rPr lang="es-E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4122C-F3EE-374D-A2CE-B2BE79C80941}"/>
              </a:ext>
            </a:extLst>
          </p:cNvPr>
          <p:cNvSpPr txBox="1"/>
          <p:nvPr/>
        </p:nvSpPr>
        <p:spPr>
          <a:xfrm>
            <a:off x="778474" y="3332813"/>
            <a:ext cx="809367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Preservar la identidad requería adaptación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Enfatizaron la innovación y el ingenio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la capacidad para resistir el pavor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Adoptar el cambio sin poner en peligro el núcleo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 el sentido de comunidad significaba aceptar la diversidad de puntos de vista, el pluralismo, la proporcionalidad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Debatir cuestiones fue una práctica sancionada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Sobrevivir significaba presentar su caso a los demás y llevarse sus creencias / experiencias con si mismo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F7990-E0C9-B043-A73D-F0ADD7BBA0FC}"/>
              </a:ext>
            </a:extLst>
          </p:cNvPr>
          <p:cNvSpPr txBox="1"/>
          <p:nvPr/>
        </p:nvSpPr>
        <p:spPr>
          <a:xfrm>
            <a:off x="3019167" y="1768579"/>
            <a:ext cx="61536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Vivir como minorías en la diáspora: qué se agregó a la cultura política judía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2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E PowerPoint Template Theme">
  <a:themeElements>
    <a:clrScheme name="CIE Color Palette">
      <a:dk1>
        <a:srgbClr val="000000"/>
      </a:dk1>
      <a:lt1>
        <a:srgbClr val="FFFFFF"/>
      </a:lt1>
      <a:dk2>
        <a:srgbClr val="28578B"/>
      </a:dk2>
      <a:lt2>
        <a:srgbClr val="D8D9DC"/>
      </a:lt2>
      <a:accent1>
        <a:srgbClr val="A7B5CE"/>
      </a:accent1>
      <a:accent2>
        <a:srgbClr val="28578A"/>
      </a:accent2>
      <a:accent3>
        <a:srgbClr val="397E57"/>
      </a:accent3>
      <a:accent4>
        <a:srgbClr val="C1D680"/>
      </a:accent4>
      <a:accent5>
        <a:srgbClr val="F4CF3B"/>
      </a:accent5>
      <a:accent6>
        <a:srgbClr val="622037"/>
      </a:accent6>
      <a:hlink>
        <a:srgbClr val="F4CF3B"/>
      </a:hlink>
      <a:folHlink>
        <a:srgbClr val="62203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E PowerPoint Template Theme" id="{02BCB14B-F13D-9B42-9645-D79F9541B475}" vid="{8D6ECED4-104E-CA49-A7E6-40955E330594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476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Century Gothic</vt:lpstr>
      <vt:lpstr>Helvetica Light</vt:lpstr>
      <vt:lpstr>Poppins</vt:lpstr>
      <vt:lpstr>Poppins Medium</vt:lpstr>
      <vt:lpstr>Times New Roman</vt:lpstr>
      <vt:lpstr>Wingdings 2</vt:lpstr>
      <vt:lpstr>Wingdings 3</vt:lpstr>
      <vt:lpstr>CIE PowerPoint Template Theme</vt:lpstr>
      <vt:lpstr>Ion</vt:lpstr>
      <vt:lpstr>Israel Emerge de la Cultura Política Judía 1 de junio de 2021 https://israeled.org/israel-emerge-de-la-cultura-politica-judia-powerpoint/</vt:lpstr>
      <vt:lpstr>¿Que es la cultura?  </vt:lpstr>
      <vt:lpstr>¿Que es la cultura política?</vt:lpstr>
      <vt:lpstr>¿Qué moldeó la cultura política judía? ¿Qué eran los judíos en sus orígenes?</vt:lpstr>
      <vt:lpstr>Práctica "política" judía en la diáspora --- Los judíos...</vt:lpstr>
      <vt:lpstr> Zionism’s Overarching Concept – what is that story? בארצנו   חופשי  להיות עם  </vt:lpstr>
      <vt:lpstr>Cultura política - Resúmenes  www.israeled.org </vt:lpstr>
      <vt:lpstr>Conclusiones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 Emerge de la Cultura Política Judía 13 de junio de 2021</dc:title>
  <dc:creator>Tiffany Borrego</dc:creator>
  <cp:lastModifiedBy>Stein, Kenneth</cp:lastModifiedBy>
  <cp:revision>17</cp:revision>
  <dcterms:created xsi:type="dcterms:W3CDTF">2021-06-16T21:29:49Z</dcterms:created>
  <dcterms:modified xsi:type="dcterms:W3CDTF">2022-04-27T02:03:50Z</dcterms:modified>
</cp:coreProperties>
</file>