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43" r:id="rId2"/>
  </p:sldMasterIdLst>
  <p:notesMasterIdLst>
    <p:notesMasterId r:id="rId17"/>
  </p:notesMasterIdLst>
  <p:sldIdLst>
    <p:sldId id="256" r:id="rId3"/>
    <p:sldId id="279" r:id="rId4"/>
    <p:sldId id="289" r:id="rId5"/>
    <p:sldId id="290" r:id="rId6"/>
    <p:sldId id="286" r:id="rId7"/>
    <p:sldId id="281" r:id="rId8"/>
    <p:sldId id="282" r:id="rId9"/>
    <p:sldId id="293" r:id="rId10"/>
    <p:sldId id="288" r:id="rId11"/>
    <p:sldId id="283" r:id="rId12"/>
    <p:sldId id="278" r:id="rId13"/>
    <p:sldId id="260" r:id="rId14"/>
    <p:sldId id="292" r:id="rId15"/>
    <p:sldId id="28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94679"/>
  </p:normalViewPr>
  <p:slideViewPr>
    <p:cSldViewPr>
      <p:cViewPr varScale="1">
        <p:scale>
          <a:sx n="34" d="100"/>
          <a:sy n="34" d="100"/>
        </p:scale>
        <p:origin x="127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13185B3-B1CE-5341-928F-475AC20763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9196732-E721-E34B-82DE-F245F8D9AC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5FC6BCC-30DB-1348-BDFE-F84A839470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EED6DB2-36C8-2F43-8767-F6B90BAFE6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D94F49B-21BB-8E47-B2C0-983072A19C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C1D2C4A-BD61-394A-856C-ECDC187A7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5BEFE7-489A-BC4F-9AB9-FC27F6D3C3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2ADCEE6-B53C-DC45-ABFA-84C1D22F2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9908DE-AB6A-C54D-B68F-08704926618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0CA9ACE-C42E-E343-97B0-BBA845597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9F6984-0528-DC4C-9330-4560808C8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3D8E814-F7E2-7A4A-9665-81B60147C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C52F23-8C14-8346-9A4C-72A2015B142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B850593-5585-2840-B9B1-80BB48038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685F347-B685-3043-8115-13543AB8C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455526A-3211-E545-A060-F3F752B8B4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4ED302B-4B4C-734C-A6DF-35DEE12B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0AFD583-288A-A443-919D-DBB2B1EB1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657C6C-7F3C-3349-A011-07D0E2D8B47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44298C3-9E93-DC4D-BFB9-F2662C332B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1A82575-0EA0-314C-A079-EB456E6B81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AC53887-2D75-DF44-9188-4F20CAEB16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64A0884-BF11-2E49-8199-205D796972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30A564-9162-7048-8722-859B9B6051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8E77EB-0D7A-8A44-9AC0-4C93BA4542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8389973-7F0C-1F43-8A4E-1450C371B0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E6851AD-63EE-5C4D-BE30-BDAA702A89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B160730-191D-6546-B08A-F1D08406C1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177D97E-E24E-FD4B-AA12-5D142336A5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1B8258B-6B50-A445-AC89-9E6F4576E6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4C938C4-FF60-F646-8805-D7C6EB8FFC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E77B919-C230-6F47-94D4-ECDD04F2A8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CE0A102-B43E-2741-9830-B06D44D52B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8E649F0-AE38-2142-B205-BE31758255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3340187-80A3-DD4F-8420-34F29974CB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A5B2F9C-9E59-1C4B-8534-B9DE494724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35E6CEF-98FB-1849-A93B-E0276ACD92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8A47F52-A476-F146-92B3-4DC8A27658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B7BC3ED-F59C-554B-92C9-AE930E9037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248A6E-A13C-D24F-BF2B-1E39F4D1EE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8B9BBD-13AB-0F44-9338-0F9430697A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1EB9F5A-71F4-FE46-8FBC-9390DDF144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BE642C9-40FF-FE4D-9435-2710F7A387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F3DDDC0-6E14-B84F-B051-806F3C79FC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322580C-CD05-BE44-87EB-9BA7B753DE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8419A34-6780-7D44-BB34-6217505181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22B3287C-3B8F-7345-B96E-FCAEA33740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A4CE23C1-3FE7-F74C-9BC4-7BD586F3AB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43337D9-4B08-3245-BDBF-A456D9A613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422900D-B393-8745-A7EE-12D341CDAE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3BD2EB8E-7EF1-ED4E-A197-1970DC1955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D6B091F2-6001-5B4E-A1B3-1127CCDB28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13852EE-80F0-4543-B5E1-5448CA519E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EBA8A508-0B68-0B42-A0CD-C48A55C0CC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044A9A-C6BF-B04A-A024-0A477B716B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1542C286-FF2D-2D4B-9DB5-720F70DDBE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05CE1D8B-B5EE-D443-A26E-D81E936B4E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A267DCCE-65FB-1243-AA16-7F32EB7154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49841F38-D523-EE46-879F-45170C09CF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3727C10B-47AF-B94C-8FD6-3373067F4A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88836DD8-F912-DD48-A72E-F1DE48300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100BFED9-7DFA-994C-AA79-C9A5270CC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4C6-519E-554D-8F0A-C9FE1BBA7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64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8CAB517-8B1E-594E-89AB-4FD90ADF9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F2B37FB-6867-3349-9FB0-1D87C0DA5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A015C9B-FE0E-7446-83C1-5E8642F19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74C1-7D46-6D4C-A22D-1ADB35FCC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8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D8867C5B-CB15-F645-AC6C-90BA3EFD4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BF8AE2F-287A-0741-A5B1-E8BC9C6FE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AAFE705-6D91-7A45-BAC7-C8EE524E6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87B8C-0A33-9E43-9ED0-CF96D0CD5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6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3AE3-2A2F-ED4D-8A4E-4916F453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2FA6-A314-4B40-AE11-5980E712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28379-1E44-E740-ADD3-D8EBB750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5E88-F8AD-2942-A1B0-7B582726F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9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E160-4FE4-684F-AB98-9F6B898C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B5D2-D65B-F443-9E91-24C57732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28C0-073E-6640-B268-566A0D1A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A4EA7-AEA4-5C4E-8C9A-DF60C1B86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62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FE529-8F7C-B84F-B00E-1D4FB3A5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D2B4D-7ABF-3842-B340-BB91F5B5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B462-29E1-B642-8E32-F761B410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E3956-6DC5-FC43-AC51-F188A84D5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6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089F42-BAE2-BE43-910A-5535D52B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3DAFCA-B9CD-5140-9912-437EBF21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206D6D-7769-3B45-8B92-BE25266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E9D1-3AEB-7F4C-A9D6-8814226FF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525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A035CC-CFAA-4147-82D7-1A95F58D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B5AEAF-E670-2A48-96F5-56232BFE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35F139-5056-EE40-9E8E-BFB99A46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7CB4-2307-6749-86B1-80D2CD0CA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4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B61D39-F338-194A-A679-2CBE571F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0BA540-60B7-5440-B092-44988B54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7C0682-78BA-F243-95C0-C0AA5153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0D80-A79C-C14F-90F8-E4728C5A5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0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73D0D-0EBA-8F4E-B0D6-EB40DEFA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45C109-3031-3645-B386-58A62DCB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CDA58F-A2C2-1E4C-BD9D-CFA733C0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C333-2B19-A940-89B0-59C48460C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69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258930-4057-E045-837A-F0BCA1AA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05C671-1990-E347-8EF7-A0FBBCBD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C31D06-6405-F244-B71D-36460740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C398C-F2AE-F049-A170-DC12BA76A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5C7F3E6-F9CC-2C4B-9511-6B9E06F66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CAE0EA1-4069-D240-A94D-DC152F96D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0100F50-8604-CA44-B8C0-95CAC9641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63C3B-34BA-C042-94BB-3AC017457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0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3DD4C9-2DAB-8F48-8F3C-D553F0CD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973AB9-DD4C-D148-A73E-5D9508CF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7A14F7-2BB7-7443-9934-328371B7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3BB39-B304-F847-8BEB-1D9FAE9D6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008329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78922D-A159-D547-BACE-D7307713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F6F3AA-992C-3146-8A53-BF2312F0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153124-14FF-BD4A-99E0-2BB93D82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EB37B-CDAE-0E49-8ACB-A009D32AE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016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3C10-DFAB-884B-9427-AC99054C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1B59-200B-ED4B-828F-091837CF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26F5-4DCC-E543-B0FE-7F6B0D45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D71F8-F75F-F74C-9C3F-204ED920E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2348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791B5A-7171-C64A-805B-BB7E6BE972F9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C659F-FCBF-E14F-9933-0D0AE8225DFE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205864-0743-D041-90A3-76B880DA57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3F68EF-613D-1E46-8ED7-CFFBBAF3B6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974E51-36E3-AB4E-A087-17D667FC7A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B4EDB28-89F4-C446-BD50-82EA5780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75413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2C14A-B307-E04A-AC1F-CB3B89A5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7048-7C4C-2449-832E-A439D958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791BF-DB63-8A44-8F21-3D3CFCD5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6821-FF89-5740-82F2-7759988EF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839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60991C-6D3F-8145-8223-4086DD898324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E2BFFB-8FC2-944D-BAA4-22DE2A98940F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DFC56E-65BC-EB45-BD23-758720D6884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469B87-C0A2-AC49-94DA-7E516DD69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FE6CBD-809A-3545-B24B-AAD3427646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2183D5D-B764-4841-8EB1-053865F92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397311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F7AFFA-18CD-EA4F-AAF6-8BDAB2F540FA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B0082A-7A5A-ED41-B892-957C8C38FFDC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0D5281-7A8C-B549-BBF6-2DCD600DF68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6FF59F4-9E00-A04F-9ED1-F84FDA1F27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C921F6-534D-6C4D-8B0F-60AE6081CB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D0095BF-41D7-7A4D-83B4-589326EE9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41734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E7FE7-7F00-8C42-B2AA-3D2619B0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432E-6DC2-E648-8753-16D9D26B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DE0BC-0A20-314E-9B4A-8B5C9064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E3B5F-DDF9-324D-B3D2-3AC0FBF3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71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F2464-D8C9-E344-96F6-A64C7FA4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648D0-1807-F544-9E96-C2D1B92B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0B60-9F17-514E-8AA6-9B7F7733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0AA5C-0A24-7240-94E8-9C10E20A4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49A14AB-199A-854E-9BB9-BDD0C5E80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2035A5AC-C249-B643-8B78-9D43CCAAD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0049240D-8CE1-4C47-B18C-3797DD1B3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47827-361C-6441-A1B7-77391E332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3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3E57452-2F0F-E84C-B067-25B3DA3F9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BF27CBD9-A875-7245-8464-2B60CE83B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6504E22-EE0A-1C43-BEF6-A1CC493CD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296B3-A63C-CD46-BC3C-3C7A40673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B09DDB4E-AF00-4247-BE79-80ACE18AF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F1D5465B-1498-6547-AE79-6642A9713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01796A5E-53AB-484D-A2A3-5168B57C0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43459-E1AF-7D40-A2BD-A2BFDFA71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1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77303CDB-7C05-AB4E-ACE7-5FC878E97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892D52B7-A1C2-D84D-8C93-14DE21F62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90FE6FAF-FE23-A74F-8BB0-D31D37B68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19430-2691-634F-A085-21B6E9876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1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EC8D1490-E647-5A46-BC32-5AA4DFCED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FFAA0C50-37A5-484A-B594-4F69B7F69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54CE1099-C02B-694D-B9D2-04CBD6950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CD6A4-CEBD-5A42-84F1-D2BDD5DED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2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F8883BF-32D7-FF43-9ABB-F6E2A6AC6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ABC9602A-7E47-AB47-AD4D-32AB565D3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56ECCD8-7C52-004E-ABCB-85AD25A4F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A519C-0AAD-1143-B200-15E9A1A9A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A85F9329-46D2-5643-8306-3B0F56DE0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97C5749-1E87-5944-8E33-7045A1F74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53E5A8D-80E0-8F47-83DB-06BE6B5CA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B3F0F-B91B-DA48-8F44-703BBAE0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92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508E7BF-F74C-9E48-969C-76F91C9C9A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3FA277AF-D4EA-2641-AC06-4FD5CD68DF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FCE9352F-F917-C048-A128-5EF868C752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E976069D-A3FD-FC4C-B4A8-64DA3AA1DD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73DE88C1-18B8-174D-B6CC-40485342F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F6124916-2A09-5B41-9535-BD20AE2415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E4720E5E-83D6-1C4C-902A-6704E363FF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248FC31C-C873-D349-9075-3805C159F7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57C60FC7-4EF0-DC4D-BCC9-334C42F56A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0A875932-08E1-874E-862E-DEB703F2C4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164615FD-460B-7546-A17F-0C8D5B5B77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36EFED1F-715E-C44C-875C-5381BD3934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78680A60-33E8-BB42-96B6-F99F4E3CE3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F21FDCEF-921F-1248-9140-9B75D42D9F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95FC22B8-F720-6F42-A0AB-362C5A5E9E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7" name="Freeform 17">
              <a:extLst>
                <a:ext uri="{FF2B5EF4-FFF2-40B4-BE49-F238E27FC236}">
                  <a16:creationId xmlns:a16="http://schemas.microsoft.com/office/drawing/2014/main" id="{0FDFFD25-D873-BF4A-A5B8-20539A5547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8" name="Freeform 18">
              <a:extLst>
                <a:ext uri="{FF2B5EF4-FFF2-40B4-BE49-F238E27FC236}">
                  <a16:creationId xmlns:a16="http://schemas.microsoft.com/office/drawing/2014/main" id="{FA0FEF9C-074A-AD44-AE2B-26E5C1D7ED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9B76CBA5-275D-5A43-AC0F-91CA0F95A3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id="{A39CE606-2161-654C-B5C7-35B3DA69BB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E1478A85-4A1F-CF43-BE83-29FEC7BA76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FF30087A-4A3F-D542-8FDE-15EF59E44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39EC73B1-63BB-2248-8530-1A35B6B084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B2DF8420-2852-0E43-BA06-B22F09687C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A7D3CB2D-164B-A343-BE47-49593C9D5F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>
              <a:extLst>
                <a:ext uri="{FF2B5EF4-FFF2-40B4-BE49-F238E27FC236}">
                  <a16:creationId xmlns:a16="http://schemas.microsoft.com/office/drawing/2014/main" id="{56C39DE9-51A2-9B4B-9677-0F55EF9096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7" name="Freeform 27">
              <a:extLst>
                <a:ext uri="{FF2B5EF4-FFF2-40B4-BE49-F238E27FC236}">
                  <a16:creationId xmlns:a16="http://schemas.microsoft.com/office/drawing/2014/main" id="{3A7A1A03-C99C-324C-A191-4AF712C414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7DBC0C40-9995-C641-9F64-135BFC2152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>
              <a:extLst>
                <a:ext uri="{FF2B5EF4-FFF2-40B4-BE49-F238E27FC236}">
                  <a16:creationId xmlns:a16="http://schemas.microsoft.com/office/drawing/2014/main" id="{1C312FFE-1321-8942-88A0-4A788A64A8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D14F2DC7-1512-0649-8FF2-8DC253319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>
              <a:extLst>
                <a:ext uri="{FF2B5EF4-FFF2-40B4-BE49-F238E27FC236}">
                  <a16:creationId xmlns:a16="http://schemas.microsoft.com/office/drawing/2014/main" id="{048AC2DF-FEDE-D549-B252-FAC2CC660B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2" name="Freeform 32">
              <a:extLst>
                <a:ext uri="{FF2B5EF4-FFF2-40B4-BE49-F238E27FC236}">
                  <a16:creationId xmlns:a16="http://schemas.microsoft.com/office/drawing/2014/main" id="{CF26ACDA-08B3-3D4F-B28D-BEDC5DFAB9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3" name="Freeform 33">
              <a:extLst>
                <a:ext uri="{FF2B5EF4-FFF2-40B4-BE49-F238E27FC236}">
                  <a16:creationId xmlns:a16="http://schemas.microsoft.com/office/drawing/2014/main" id="{2AB1EBB6-FB21-DE4E-8894-0290BC58B8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4" name="Freeform 34">
              <a:extLst>
                <a:ext uri="{FF2B5EF4-FFF2-40B4-BE49-F238E27FC236}">
                  <a16:creationId xmlns:a16="http://schemas.microsoft.com/office/drawing/2014/main" id="{46FC6657-5DC5-844B-B41E-C96823E5A9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5" name="Freeform 35">
              <a:extLst>
                <a:ext uri="{FF2B5EF4-FFF2-40B4-BE49-F238E27FC236}">
                  <a16:creationId xmlns:a16="http://schemas.microsoft.com/office/drawing/2014/main" id="{DDDE162F-4AF2-4F4D-91FB-3B200B1246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6" name="Freeform 36">
              <a:extLst>
                <a:ext uri="{FF2B5EF4-FFF2-40B4-BE49-F238E27FC236}">
                  <a16:creationId xmlns:a16="http://schemas.microsoft.com/office/drawing/2014/main" id="{D61F5D00-2DC1-6E4A-859D-D8356F13C9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7" name="Freeform 37">
              <a:extLst>
                <a:ext uri="{FF2B5EF4-FFF2-40B4-BE49-F238E27FC236}">
                  <a16:creationId xmlns:a16="http://schemas.microsoft.com/office/drawing/2014/main" id="{0E377550-5D34-BD45-BB81-9133309440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8" name="Freeform 38">
              <a:extLst>
                <a:ext uri="{FF2B5EF4-FFF2-40B4-BE49-F238E27FC236}">
                  <a16:creationId xmlns:a16="http://schemas.microsoft.com/office/drawing/2014/main" id="{B91EAEA4-BD78-E743-AE38-80ACEFE7DD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5FE94BB0-7D56-FD4D-84D0-423F7FA96C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>
                <a:extLst>
                  <a:ext uri="{FF2B5EF4-FFF2-40B4-BE49-F238E27FC236}">
                    <a16:creationId xmlns:a16="http://schemas.microsoft.com/office/drawing/2014/main" id="{06082A6D-4632-7947-A1FE-3F0F319722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161" name="Freeform 41">
                <a:extLst>
                  <a:ext uri="{FF2B5EF4-FFF2-40B4-BE49-F238E27FC236}">
                    <a16:creationId xmlns:a16="http://schemas.microsoft.com/office/drawing/2014/main" id="{41876C20-F92E-2344-9ACC-734C79DF79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162" name="Rectangle 42">
            <a:extLst>
              <a:ext uri="{FF2B5EF4-FFF2-40B4-BE49-F238E27FC236}">
                <a16:creationId xmlns:a16="http://schemas.microsoft.com/office/drawing/2014/main" id="{7B9B6E07-6885-2C49-8CD0-F6A1905AC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3AC3147D-AC3D-9C43-BA19-5D270577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64" name="Rectangle 44">
            <a:extLst>
              <a:ext uri="{FF2B5EF4-FFF2-40B4-BE49-F238E27FC236}">
                <a16:creationId xmlns:a16="http://schemas.microsoft.com/office/drawing/2014/main" id="{7C1D3D9C-E4BF-C64A-A706-2F6E3BA192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65" name="Rectangle 45">
            <a:extLst>
              <a:ext uri="{FF2B5EF4-FFF2-40B4-BE49-F238E27FC236}">
                <a16:creationId xmlns:a16="http://schemas.microsoft.com/office/drawing/2014/main" id="{06737B9D-3D18-3D43-8C5A-047ACCD04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5166" name="Rectangle 46">
            <a:extLst>
              <a:ext uri="{FF2B5EF4-FFF2-40B4-BE49-F238E27FC236}">
                <a16:creationId xmlns:a16="http://schemas.microsoft.com/office/drawing/2014/main" id="{B134BF54-F966-0644-B9BE-69BA9417B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4BFED8E-8773-5E4B-A8D8-78E9564A88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D4E1F1E0-61ED-3046-9DC2-1A885328E159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75F5A5-8E52-F545-83C0-70C20183DD00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0043AC-8FB8-6F43-BE50-456B4BC238D4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0051E5-ABC0-694B-8631-606BDDC30380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2EAC30-B22E-FD47-A360-C4ED54762B89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E9683-BB45-E14A-A971-CA9E2D3D385D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>
            <a:extLst>
              <a:ext uri="{FF2B5EF4-FFF2-40B4-BE49-F238E27FC236}">
                <a16:creationId xmlns:a16="http://schemas.microsoft.com/office/drawing/2014/main" id="{C3508CBF-6921-AC48-A01A-9C6ADAA655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7" name="Text Placeholder 2">
            <a:extLst>
              <a:ext uri="{FF2B5EF4-FFF2-40B4-BE49-F238E27FC236}">
                <a16:creationId xmlns:a16="http://schemas.microsoft.com/office/drawing/2014/main" id="{A42C60C4-B57E-0C4D-A29C-394E58378B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DB336-A32F-1A4A-B1AA-36B8CB4DA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A38BD-DB9E-7E47-91D4-25AD0A0A6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E713-BABF-C542-8687-BB08413C4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D8CA3FD5-BF09-724C-8AFB-4D153450FD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4" r:id="rId12"/>
    <p:sldLayoutId id="2147484050" r:id="rId13"/>
    <p:sldLayoutId id="2147484055" r:id="rId14"/>
    <p:sldLayoutId id="2147484056" r:id="rId15"/>
    <p:sldLayoutId id="2147484051" r:id="rId16"/>
    <p:sldLayoutId id="2147484052" r:id="rId1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raeled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sraeled.org/forming-a-nucleus-for-the-jewish-state-1882-1947/" TargetMode="External"/><Relationship Id="rId2" Type="http://schemas.openxmlformats.org/officeDocument/2006/relationships/hyperlink" Target="https://israeled.org/wp-content/uploads/2020/06/STATE-Making-CORE-state-making-pdf-6.25.-TEX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raeled.org/how-did-the-zionists-make-the-state-1882-1949/" TargetMode="External"/><Relationship Id="rId5" Type="http://schemas.openxmlformats.org/officeDocument/2006/relationships/hyperlink" Target="https://israeled.org/1882-1947-hebrew/" TargetMode="External"/><Relationship Id="rId4" Type="http://schemas.openxmlformats.org/officeDocument/2006/relationships/hyperlink" Target="https://israeled.org/espanol/el-proceso-de-formacion-del-nucleo-que-constituyo-la-creacion-del-estado-de-israel-1882-1947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sraeled.org/era-1898-194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raeled.org/wp-content/uploads/2014/10/1945-1949-Reasoned-Views-for-Palestinian-Arabs-dysfunction-condition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raeled.org/wp-content/uploads/2022/02/Zionist-Land-Acqui-IT-overview-2019.8.19.pdf" TargetMode="External"/><Relationship Id="rId2" Type="http://schemas.openxmlformats.org/officeDocument/2006/relationships/hyperlink" Target="https://israeled.org/wp-content/uploads/2021/07/2.-2020-Land-in-P-general-chapter-cohen-copy-1-double-spaced-1.pd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raeled.org/wp-content/uploads/2014/10/What-if-Arabs-had-ot-boycotted-in-Mandate-article-kws-additions-and-correction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raeled.org/forming-a-nucleus-for-the-jewish-state-1882-1947/" TargetMode="External"/><Relationship Id="rId2" Type="http://schemas.openxmlformats.org/officeDocument/2006/relationships/hyperlink" Target="https://israeled.org/wp-content/uploads/2020/06/STATE-Making-CORE-state-making-pdf-6.25.-TEX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raeled.org/era-1898-1948/" TargetMode="External"/><Relationship Id="rId4" Type="http://schemas.openxmlformats.org/officeDocument/2006/relationships/hyperlink" Target="https://israeled.org/how-did-the-zionists-make-the-state-1882-194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009D57-1E09-6A4B-BAE4-3D6D2AB573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n-US" sz="2400" dirty="0">
                <a:solidFill>
                  <a:srgbClr val="FFFF00"/>
                </a:solidFill>
              </a:rPr>
              <a:t>Cómo se hizo el Israel moderno: </a:t>
            </a:r>
            <a:br>
              <a:rPr lang="es-ES_tradnl" altLang="en-US" sz="2400" dirty="0">
                <a:solidFill>
                  <a:srgbClr val="FFFF00"/>
                </a:solidFill>
              </a:rPr>
            </a:br>
            <a:r>
              <a:rPr lang="es-ES_tradnl" altLang="en-US" sz="2400" dirty="0">
                <a:solidFill>
                  <a:srgbClr val="FFFF00"/>
                </a:solidFill>
              </a:rPr>
              <a:t>Importa dónde eliges comenzar a contar o recordar la historia. Le da forma a la historia y a la política que desea o no transmitir. ¿Lo que incluye y lo que deja de lado revela su conocimiento, sesgos e intenciones políticas?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4DD332-2EE0-F74D-93B7-6BD36596D9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3124200"/>
            <a:ext cx="6477000" cy="31242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Dr. Kenneth W. Stein</a:t>
            </a:r>
          </a:p>
          <a:p>
            <a:pPr eaLnBrk="1" hangingPunct="1">
              <a:defRPr/>
            </a:pPr>
            <a:r>
              <a:rPr lang="en-US" altLang="en-US" sz="2400" dirty="0" err="1"/>
              <a:t>Profesor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emérito</a:t>
            </a:r>
            <a:r>
              <a:rPr lang="en-US" altLang="en-US" sz="2400" dirty="0"/>
              <a:t> de Emory University</a:t>
            </a:r>
          </a:p>
          <a:p>
            <a:pPr eaLnBrk="1" hangingPunct="1">
              <a:defRPr/>
            </a:pPr>
            <a:r>
              <a:rPr lang="en-US" altLang="en-US" sz="2400" dirty="0"/>
              <a:t>Center for Israel Education</a:t>
            </a:r>
          </a:p>
          <a:p>
            <a:pPr eaLnBrk="1" hangingPunct="1">
              <a:defRPr/>
            </a:pPr>
            <a:r>
              <a:rPr lang="en-US" altLang="en-US" sz="2400" dirty="0">
                <a:hlinkClick r:id="rId2"/>
              </a:rPr>
              <a:t>Kenstein@israeled.org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30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de </a:t>
            </a:r>
            <a:r>
              <a:rPr lang="en-US" altLang="en-US" sz="2400" dirty="0" err="1"/>
              <a:t>marzo</a:t>
            </a:r>
            <a:r>
              <a:rPr lang="en-US" altLang="en-US" sz="2400" dirty="0"/>
              <a:t> de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4ED71-F8B0-0949-85A7-D50CD9C8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AC4D-FD10-DA40-9DF5-BC0923EC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La </a:t>
            </a:r>
            <a:r>
              <a:rPr lang="en-US" dirty="0" err="1">
                <a:solidFill>
                  <a:srgbClr val="FFFF00"/>
                </a:solidFill>
              </a:rPr>
              <a:t>creación</a:t>
            </a:r>
            <a:r>
              <a:rPr lang="en-US" dirty="0">
                <a:solidFill>
                  <a:srgbClr val="FFFF00"/>
                </a:solidFill>
              </a:rPr>
              <a:t> de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034BA-60F6-6945-91EB-A50158A8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hlinkClick r:id="rId2"/>
              </a:rPr>
              <a:t>1. Sionistas y árabes: las fuentes históricas revelan el estado judío</a:t>
            </a: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effectLst/>
                <a:hlinkClick r:id="rId3"/>
              </a:rPr>
              <a:t>2. Formando un Núcleo para el Estado Judío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>
                <a:effectLst/>
                <a:hlinkClick r:id="rId4"/>
              </a:rPr>
              <a:t>3. El proceso de formación del núcleo que constituyó la creación del estado de Israel 1882-1947</a:t>
            </a:r>
            <a:endParaRPr lang="es-ES" sz="24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>
                <a:effectLst/>
                <a:hlinkClick r:id="rId5"/>
              </a:rPr>
              <a:t>4. </a:t>
            </a:r>
            <a:r>
              <a:rPr lang="he-IL" sz="2400" dirty="0">
                <a:effectLst/>
                <a:hlinkClick r:id="rId5"/>
              </a:rPr>
              <a:t> – גיבוש הגרעין למדינה היהודית</a:t>
            </a:r>
            <a:endParaRPr lang="es-ES" sz="2400" dirty="0">
              <a:effectLst/>
            </a:endParaRPr>
          </a:p>
          <a:p>
            <a:pPr marL="0" indent="0">
              <a:buNone/>
              <a:defRPr/>
            </a:pPr>
            <a:r>
              <a:rPr lang="es-ES" sz="2400" dirty="0">
                <a:effectLst/>
                <a:hlinkClick r:id="rId6"/>
              </a:rPr>
              <a:t>5. ¿Cómo hicieron los sionistas el estado, 1880-1949</a:t>
            </a:r>
            <a:r>
              <a:rPr lang="en-US" sz="2400" dirty="0"/>
              <a:t> (un video, 45 </a:t>
            </a:r>
            <a:r>
              <a:rPr lang="en-US" sz="2400" dirty="0" err="1"/>
              <a:t>minutos</a:t>
            </a:r>
            <a:r>
              <a:rPr lang="en-US" sz="2400" dirty="0"/>
              <a:t>, Ken Stein, 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3C7C7-D37E-2742-ABE1-9D0445B4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148F-4AD3-E748-AAB6-42DA5943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48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hlinkClick r:id="rId2"/>
              </a:rPr>
              <a:t>Razones por las que los sionistas triunfan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4455-A99F-764F-AD4D-8D24F571E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Pueblo </a:t>
            </a:r>
            <a:r>
              <a:rPr lang="en-US" sz="2000" dirty="0" err="1"/>
              <a:t>judío</a:t>
            </a:r>
            <a:r>
              <a:rPr lang="en-US" sz="2000" dirty="0"/>
              <a:t>- </a:t>
            </a:r>
            <a:r>
              <a:rPr lang="en-US" sz="2000" dirty="0" err="1"/>
              <a:t>Torá</a:t>
            </a:r>
            <a:r>
              <a:rPr lang="en-US" sz="2000" dirty="0"/>
              <a:t>, </a:t>
            </a:r>
            <a:r>
              <a:rPr lang="en-US" sz="2000" dirty="0" err="1"/>
              <a:t>continuidad</a:t>
            </a:r>
            <a:r>
              <a:rPr lang="en-US" sz="2000" dirty="0"/>
              <a:t> y </a:t>
            </a:r>
            <a:r>
              <a:rPr lang="en-US" sz="2000" dirty="0" err="1"/>
              <a:t>comunidades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Los </a:t>
            </a:r>
            <a:r>
              <a:rPr lang="en-US" sz="2000" dirty="0" err="1"/>
              <a:t>sionistas</a:t>
            </a:r>
            <a:r>
              <a:rPr lang="en-US" sz="2000" dirty="0"/>
              <a:t> se </a:t>
            </a:r>
            <a:r>
              <a:rPr lang="en-US" sz="2000" dirty="0" err="1"/>
              <a:t>involucran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historia</a:t>
            </a:r>
            <a:endParaRPr lang="en-US" sz="2000" dirty="0"/>
          </a:p>
          <a:p>
            <a:pPr>
              <a:defRPr/>
            </a:pPr>
            <a:r>
              <a:rPr lang="en-US" sz="2000" dirty="0" err="1"/>
              <a:t>Vincular</a:t>
            </a:r>
            <a:r>
              <a:rPr lang="en-US" sz="2000" dirty="0"/>
              <a:t> a las personas a la tierra</a:t>
            </a:r>
          </a:p>
          <a:p>
            <a:pPr>
              <a:defRPr/>
            </a:pPr>
            <a:r>
              <a:rPr lang="en-US" sz="2000" dirty="0" err="1"/>
              <a:t>Palestina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escenario</a:t>
            </a:r>
            <a:r>
              <a:rPr lang="en-US" sz="2000" dirty="0"/>
              <a:t>: </a:t>
            </a:r>
            <a:r>
              <a:rPr lang="en-US" sz="2000" dirty="0" err="1"/>
              <a:t>políticamente</a:t>
            </a:r>
            <a:r>
              <a:rPr lang="en-US" sz="2000" dirty="0"/>
              <a:t> </a:t>
            </a:r>
            <a:r>
              <a:rPr lang="en-US" sz="2000" dirty="0" err="1"/>
              <a:t>débil</a:t>
            </a:r>
            <a:r>
              <a:rPr lang="en-US" sz="2000" dirty="0"/>
              <a:t>, no </a:t>
            </a:r>
            <a:r>
              <a:rPr lang="en-US" sz="2000" dirty="0" err="1"/>
              <a:t>formada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Población </a:t>
            </a:r>
            <a:r>
              <a:rPr lang="en-US" sz="2000" dirty="0" err="1"/>
              <a:t>árabe</a:t>
            </a:r>
            <a:r>
              <a:rPr lang="en-US" sz="2000" dirty="0"/>
              <a:t>: </a:t>
            </a:r>
            <a:r>
              <a:rPr lang="en-US" sz="2000" dirty="0" err="1"/>
              <a:t>dividida</a:t>
            </a:r>
            <a:r>
              <a:rPr lang="en-US" sz="2000" dirty="0"/>
              <a:t>, </a:t>
            </a:r>
            <a:r>
              <a:rPr lang="en-US" sz="2000" dirty="0" err="1"/>
              <a:t>disfuncional</a:t>
            </a:r>
            <a:r>
              <a:rPr lang="en-US" sz="2000" dirty="0"/>
              <a:t>, </a:t>
            </a:r>
            <a:r>
              <a:rPr lang="en-US" sz="2000" dirty="0" err="1"/>
              <a:t>empobrecida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Acceder al </a:t>
            </a:r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dirty="0" err="1"/>
              <a:t>político</a:t>
            </a:r>
            <a:r>
              <a:rPr lang="en-US" sz="2000" dirty="0"/>
              <a:t>: </a:t>
            </a:r>
            <a:r>
              <a:rPr lang="en-US" sz="2000" dirty="0" err="1"/>
              <a:t>buscar</a:t>
            </a:r>
            <a:r>
              <a:rPr lang="en-US" sz="2000" dirty="0"/>
              <a:t> el </a:t>
            </a:r>
            <a:r>
              <a:rPr lang="en-US" sz="2000" dirty="0" err="1"/>
              <a:t>destino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sus </a:t>
            </a:r>
            <a:r>
              <a:rPr lang="en-US" sz="2000" dirty="0" err="1"/>
              <a:t>propias</a:t>
            </a:r>
            <a:r>
              <a:rPr lang="en-US" sz="2000" dirty="0"/>
              <a:t> manos</a:t>
            </a:r>
          </a:p>
          <a:p>
            <a:pPr>
              <a:defRPr/>
            </a:pPr>
            <a:r>
              <a:rPr lang="en-US" sz="2000" dirty="0" err="1"/>
              <a:t>Cabildear</a:t>
            </a:r>
            <a:r>
              <a:rPr lang="en-US" sz="2000" dirty="0"/>
              <a:t> por la causa-</a:t>
            </a:r>
            <a:r>
              <a:rPr lang="en-US" sz="2000" dirty="0" err="1"/>
              <a:t>diplomáticamente</a:t>
            </a:r>
            <a:r>
              <a:rPr lang="en-US" sz="2000" dirty="0"/>
              <a:t> y día a día</a:t>
            </a:r>
          </a:p>
          <a:p>
            <a:pPr>
              <a:defRPr/>
            </a:pPr>
            <a:r>
              <a:rPr lang="en-US" sz="2000" dirty="0" err="1"/>
              <a:t>Británicos</a:t>
            </a:r>
            <a:r>
              <a:rPr lang="en-US" sz="2000" dirty="0"/>
              <a:t> </a:t>
            </a:r>
            <a:r>
              <a:rPr lang="en-US" sz="2000" dirty="0" err="1"/>
              <a:t>permiten</a:t>
            </a:r>
            <a:r>
              <a:rPr lang="en-US" sz="2000" dirty="0"/>
              <a:t> que </a:t>
            </a:r>
            <a:r>
              <a:rPr lang="en-US" sz="2000" dirty="0" err="1"/>
              <a:t>árabes</a:t>
            </a:r>
            <a:r>
              <a:rPr lang="en-US" sz="2000" dirty="0"/>
              <a:t> y </a:t>
            </a:r>
            <a:r>
              <a:rPr lang="en-US" sz="2000" dirty="0" err="1"/>
              <a:t>judíos</a:t>
            </a:r>
            <a:r>
              <a:rPr lang="en-US" sz="2000" dirty="0"/>
              <a:t> </a:t>
            </a:r>
            <a:r>
              <a:rPr lang="en-US" sz="2000" dirty="0" err="1"/>
              <a:t>crezcan</a:t>
            </a:r>
            <a:r>
              <a:rPr lang="en-US" sz="2000" dirty="0"/>
              <a:t> de </a:t>
            </a:r>
            <a:r>
              <a:rPr lang="en-US" sz="2000" dirty="0" err="1"/>
              <a:t>manera</a:t>
            </a:r>
            <a:r>
              <a:rPr lang="en-US" sz="2000" dirty="0"/>
              <a:t> </a:t>
            </a:r>
            <a:r>
              <a:rPr lang="en-US" sz="2000" dirty="0" err="1"/>
              <a:t>autónoma</a:t>
            </a:r>
            <a:endParaRPr lang="en-US" sz="2000" dirty="0"/>
          </a:p>
          <a:p>
            <a:pPr>
              <a:defRPr/>
            </a:pPr>
            <a:r>
              <a:rPr lang="en-US" sz="2000" dirty="0" err="1"/>
              <a:t>Judíos</a:t>
            </a:r>
            <a:r>
              <a:rPr lang="en-US" sz="2000" dirty="0"/>
              <a:t> </a:t>
            </a:r>
            <a:r>
              <a:rPr lang="en-US" sz="2000" dirty="0" err="1"/>
              <a:t>pegados</a:t>
            </a:r>
            <a:r>
              <a:rPr lang="en-US" sz="2000" dirty="0"/>
              <a:t> por </a:t>
            </a:r>
            <a:r>
              <a:rPr lang="en-US" sz="2000" dirty="0" err="1"/>
              <a:t>cemento</a:t>
            </a:r>
            <a:r>
              <a:rPr lang="en-US" sz="2000" dirty="0"/>
              <a:t> </a:t>
            </a:r>
            <a:r>
              <a:rPr lang="en-US" sz="2000" dirty="0" err="1"/>
              <a:t>externo</a:t>
            </a:r>
            <a:r>
              <a:rPr lang="en-US" sz="2000" dirty="0"/>
              <a:t> – pogroms, Mufti, </a:t>
            </a:r>
            <a:r>
              <a:rPr lang="en-US" sz="2000" dirty="0" err="1"/>
              <a:t>Nazismo</a:t>
            </a:r>
            <a:r>
              <a:rPr lang="en-US" sz="2000" dirty="0"/>
              <a:t>, </a:t>
            </a:r>
            <a:r>
              <a:rPr lang="en-US" sz="2000" dirty="0" err="1"/>
              <a:t>odio</a:t>
            </a:r>
            <a:r>
              <a:rPr lang="en-US" sz="2000" dirty="0"/>
              <a:t> por el </a:t>
            </a:r>
            <a:r>
              <a:rPr lang="en-US" sz="2000" dirty="0" err="1"/>
              <a:t>mundo</a:t>
            </a:r>
            <a:r>
              <a:rPr lang="en-US" sz="2000" dirty="0"/>
              <a:t> </a:t>
            </a:r>
            <a:r>
              <a:rPr lang="en-US" sz="2000" dirty="0" err="1"/>
              <a:t>árabe</a:t>
            </a:r>
            <a:r>
              <a:rPr lang="en-US" sz="2000" dirty="0"/>
              <a:t>, Nasser – Arafat –</a:t>
            </a:r>
          </a:p>
          <a:p>
            <a:pPr>
              <a:defRPr/>
            </a:pPr>
            <a:r>
              <a:rPr lang="en-US" sz="2000" dirty="0"/>
              <a:t>Las </a:t>
            </a:r>
            <a:r>
              <a:rPr lang="en-US" sz="2000" dirty="0" err="1"/>
              <a:t>relaciones</a:t>
            </a:r>
            <a:r>
              <a:rPr lang="en-US" sz="2000" dirty="0"/>
              <a:t> entre la </a:t>
            </a:r>
            <a:r>
              <a:rPr lang="en-US" sz="2000" dirty="0" err="1"/>
              <a:t>diáspora</a:t>
            </a:r>
            <a:r>
              <a:rPr lang="en-US" sz="2000" dirty="0"/>
              <a:t> e Israel </a:t>
            </a:r>
            <a:r>
              <a:rPr lang="en-US" sz="2000" dirty="0" err="1"/>
              <a:t>sostienen</a:t>
            </a:r>
            <a:r>
              <a:rPr lang="en-US" sz="2000" dirty="0"/>
              <a:t> un </a:t>
            </a:r>
            <a:r>
              <a:rPr lang="en-US" sz="2000" dirty="0" err="1"/>
              <a:t>estado</a:t>
            </a:r>
            <a:r>
              <a:rPr lang="en-US" sz="2000" dirty="0"/>
              <a:t> </a:t>
            </a:r>
            <a:r>
              <a:rPr lang="en-US" sz="2000" dirty="0" err="1"/>
              <a:t>judío</a:t>
            </a:r>
            <a:endParaRPr lang="en-US" sz="20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03876-2416-C346-AD2E-C2002088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EC3589-6A94-4B4A-A204-9DC0C3F2D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093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700" dirty="0" err="1">
                <a:solidFill>
                  <a:srgbClr val="FFFF00"/>
                </a:solidFill>
              </a:rPr>
              <a:t>Comparación</a:t>
            </a:r>
            <a:r>
              <a:rPr lang="en-US" altLang="en-US" sz="2700" dirty="0">
                <a:solidFill>
                  <a:srgbClr val="FFFF00"/>
                </a:solidFill>
              </a:rPr>
              <a:t> del </a:t>
            </a:r>
            <a:r>
              <a:rPr lang="en-US" altLang="en-US" sz="2700" dirty="0" err="1">
                <a:solidFill>
                  <a:srgbClr val="FFFF00"/>
                </a:solidFill>
              </a:rPr>
              <a:t>área</a:t>
            </a:r>
            <a:r>
              <a:rPr lang="en-US" altLang="en-US" sz="2700" dirty="0">
                <a:solidFill>
                  <a:srgbClr val="FFFF00"/>
                </a:solidFill>
              </a:rPr>
              <a:t> de </a:t>
            </a:r>
            <a:r>
              <a:rPr lang="en-US" altLang="en-US" sz="2700" dirty="0" err="1">
                <a:solidFill>
                  <a:srgbClr val="FFFF00"/>
                </a:solidFill>
              </a:rPr>
              <a:t>Palestina</a:t>
            </a:r>
            <a:r>
              <a:rPr lang="en-US" altLang="en-US" sz="2700" dirty="0">
                <a:solidFill>
                  <a:srgbClr val="FFFF00"/>
                </a:solidFill>
              </a:rPr>
              <a:t> </a:t>
            </a:r>
            <a:r>
              <a:rPr lang="en-US" altLang="en-US" sz="2700" dirty="0" err="1">
                <a:solidFill>
                  <a:srgbClr val="FFFF00"/>
                </a:solidFill>
              </a:rPr>
              <a:t>en</a:t>
            </a:r>
            <a:r>
              <a:rPr lang="en-US" altLang="en-US" sz="2700" dirty="0">
                <a:solidFill>
                  <a:srgbClr val="FFFF00"/>
                </a:solidFill>
              </a:rPr>
              <a:t> la </a:t>
            </a:r>
            <a:r>
              <a:rPr lang="en-US" altLang="en-US" sz="2700" dirty="0" err="1">
                <a:solidFill>
                  <a:srgbClr val="FFFF00"/>
                </a:solidFill>
              </a:rPr>
              <a:t>década</a:t>
            </a:r>
            <a:r>
              <a:rPr lang="en-US" altLang="en-US" sz="2700" dirty="0">
                <a:solidFill>
                  <a:srgbClr val="FFFF00"/>
                </a:solidFill>
              </a:rPr>
              <a:t> de 1860, plan de </a:t>
            </a:r>
            <a:r>
              <a:rPr lang="en-US" altLang="en-US" sz="2700" dirty="0" err="1">
                <a:solidFill>
                  <a:srgbClr val="FFFF00"/>
                </a:solidFill>
              </a:rPr>
              <a:t>partición</a:t>
            </a:r>
            <a:r>
              <a:rPr lang="en-US" altLang="en-US" sz="2700" dirty="0">
                <a:solidFill>
                  <a:srgbClr val="FFFF00"/>
                </a:solidFill>
              </a:rPr>
              <a:t> de 1947 y </a:t>
            </a:r>
            <a:r>
              <a:rPr lang="en-US" altLang="en-US" sz="2700" dirty="0" err="1">
                <a:solidFill>
                  <a:srgbClr val="FFFF00"/>
                </a:solidFill>
              </a:rPr>
              <a:t>líneas</a:t>
            </a:r>
            <a:r>
              <a:rPr lang="en-US" altLang="en-US" sz="2700" dirty="0">
                <a:solidFill>
                  <a:srgbClr val="FFFF00"/>
                </a:solidFill>
              </a:rPr>
              <a:t> de </a:t>
            </a:r>
            <a:r>
              <a:rPr lang="en-US" altLang="en-US" sz="2700" dirty="0" err="1">
                <a:solidFill>
                  <a:srgbClr val="FFFF00"/>
                </a:solidFill>
              </a:rPr>
              <a:t>armisticio</a:t>
            </a:r>
            <a:r>
              <a:rPr lang="en-US" altLang="en-US" sz="2700" dirty="0">
                <a:solidFill>
                  <a:srgbClr val="FFFF00"/>
                </a:solidFill>
              </a:rPr>
              <a:t> de 1949</a:t>
            </a:r>
          </a:p>
        </p:txBody>
      </p:sp>
      <p:pic>
        <p:nvPicPr>
          <p:cNvPr id="20483" name="Picture 3" descr="partitionplan">
            <a:extLst>
              <a:ext uri="{FF2B5EF4-FFF2-40B4-BE49-F238E27FC236}">
                <a16:creationId xmlns:a16="http://schemas.microsoft.com/office/drawing/2014/main" id="{A724F725-E06B-B042-997B-E22B48D90E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0538" y="1685925"/>
            <a:ext cx="27114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 descr="Israel 1949">
            <a:extLst>
              <a:ext uri="{FF2B5EF4-FFF2-40B4-BE49-F238E27FC236}">
                <a16:creationId xmlns:a16="http://schemas.microsoft.com/office/drawing/2014/main" id="{7E61EEBA-D95B-4E42-A2B6-2A4BE2EA67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325" y="1703388"/>
            <a:ext cx="26590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2" descr="https://israeled.org/wp-content/uploads/2015/06/1890s-future-area-of-Palestine.png">
            <a:extLst>
              <a:ext uri="{FF2B5EF4-FFF2-40B4-BE49-F238E27FC236}">
                <a16:creationId xmlns:a16="http://schemas.microsoft.com/office/drawing/2014/main" id="{0E836EB1-306E-0D49-93DA-CF1536F4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438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11B498-3C18-D646-8638-9A0D4EBF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Center for Israel Education, 2022©                                www.israeled.org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E899-6B65-A547-80A7-CDEACA09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8077200" cy="86518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Fin de la </a:t>
            </a:r>
            <a:r>
              <a:rPr lang="en-US" sz="2400" dirty="0" err="1">
                <a:solidFill>
                  <a:srgbClr val="FFFF00"/>
                </a:solidFill>
              </a:rPr>
              <a:t>guerra</a:t>
            </a:r>
            <a:r>
              <a:rPr lang="en-US" sz="2400" dirty="0">
                <a:solidFill>
                  <a:srgbClr val="FFFF00"/>
                </a:solidFill>
              </a:rPr>
              <a:t> de </a:t>
            </a:r>
            <a:r>
              <a:rPr lang="en-US" sz="2400" dirty="0" err="1">
                <a:solidFill>
                  <a:srgbClr val="FFFF00"/>
                </a:solidFill>
              </a:rPr>
              <a:t>independencia</a:t>
            </a:r>
            <a:r>
              <a:rPr lang="en-US" sz="2400" dirty="0">
                <a:solidFill>
                  <a:srgbClr val="FFFF00"/>
                </a:solidFill>
              </a:rPr>
              <a:t> de Israel, 1949: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las </a:t>
            </a:r>
            <a:r>
              <a:rPr lang="en-US" sz="2400" dirty="0" err="1">
                <a:solidFill>
                  <a:srgbClr val="FFFF00"/>
                </a:solidFill>
              </a:rPr>
              <a:t>decisiones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tienen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consecuencias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4ABA-1501-0440-B44B-C166054D8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4876800" cy="4987925"/>
          </a:xfrm>
        </p:spPr>
        <p:txBody>
          <a:bodyPr/>
          <a:lstStyle/>
          <a:p>
            <a:pPr>
              <a:defRPr/>
            </a:pP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terminó</a:t>
            </a:r>
            <a:r>
              <a:rPr lang="en-US" sz="2000" dirty="0"/>
              <a:t> la </a:t>
            </a:r>
            <a:r>
              <a:rPr lang="en-US" sz="2000" dirty="0" err="1"/>
              <a:t>guerra</a:t>
            </a:r>
            <a:r>
              <a:rPr lang="en-US" sz="2000" dirty="0"/>
              <a:t> de </a:t>
            </a:r>
            <a:r>
              <a:rPr lang="en-US" sz="2000" dirty="0" err="1"/>
              <a:t>independencia</a:t>
            </a:r>
            <a:r>
              <a:rPr lang="en-US" sz="2000" dirty="0"/>
              <a:t> de Israel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marzo</a:t>
            </a:r>
            <a:r>
              <a:rPr lang="en-US" sz="2000" dirty="0"/>
              <a:t> de 1949, el </a:t>
            </a:r>
            <a:r>
              <a:rPr lang="en-US" sz="2000" dirty="0" err="1"/>
              <a:t>área</a:t>
            </a:r>
            <a:r>
              <a:rPr lang="en-US" sz="2000" dirty="0"/>
              <a:t> </a:t>
            </a:r>
            <a:r>
              <a:rPr lang="en-US" sz="2000" dirty="0" err="1"/>
              <a:t>ocupada</a:t>
            </a:r>
            <a:r>
              <a:rPr lang="en-US" sz="2000" dirty="0"/>
              <a:t> por Israel era de 20.500 </a:t>
            </a:r>
            <a:r>
              <a:rPr lang="en-US" sz="2000" dirty="0" err="1"/>
              <a:t>kilómetros</a:t>
            </a:r>
            <a:r>
              <a:rPr lang="en-US" sz="2000" dirty="0"/>
              <a:t> </a:t>
            </a:r>
            <a:r>
              <a:rPr lang="en-US" sz="2000" dirty="0" err="1"/>
              <a:t>cuadrados</a:t>
            </a:r>
            <a:r>
              <a:rPr lang="en-US" sz="2000" dirty="0"/>
              <a:t>, un </a:t>
            </a:r>
            <a:r>
              <a:rPr lang="en-US" sz="2000" dirty="0" err="1">
                <a:solidFill>
                  <a:srgbClr val="FFFF00"/>
                </a:solidFill>
              </a:rPr>
              <a:t>aumento</a:t>
            </a:r>
            <a:r>
              <a:rPr lang="en-US" sz="2000" dirty="0">
                <a:solidFill>
                  <a:srgbClr val="FFFF00"/>
                </a:solidFill>
              </a:rPr>
              <a:t> del 37% </a:t>
            </a:r>
            <a:r>
              <a:rPr lang="en-US" sz="2000" dirty="0"/>
              <a:t>de lo que la ONU </a:t>
            </a:r>
            <a:r>
              <a:rPr lang="en-US" sz="2000" dirty="0" err="1"/>
              <a:t>había</a:t>
            </a:r>
            <a:r>
              <a:rPr lang="en-US" sz="2000" dirty="0"/>
              <a:t> </a:t>
            </a:r>
            <a:r>
              <a:rPr lang="en-US" sz="2000" dirty="0" err="1"/>
              <a:t>asignado</a:t>
            </a:r>
            <a:r>
              <a:rPr lang="en-US" sz="2000" dirty="0"/>
              <a:t> al </a:t>
            </a:r>
            <a:r>
              <a:rPr lang="en-US" sz="2000" dirty="0" err="1"/>
              <a:t>estado</a:t>
            </a:r>
            <a:r>
              <a:rPr lang="en-US" sz="2000" dirty="0"/>
              <a:t> </a:t>
            </a:r>
            <a:r>
              <a:rPr lang="en-US" sz="2000" dirty="0" err="1"/>
              <a:t>judío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plan de </a:t>
            </a:r>
            <a:r>
              <a:rPr lang="en-US" sz="2000" dirty="0" err="1"/>
              <a:t>partición</a:t>
            </a:r>
            <a:r>
              <a:rPr lang="en-US" sz="2000" dirty="0"/>
              <a:t> de la ONU de 1947; y una </a:t>
            </a:r>
            <a:r>
              <a:rPr lang="en-US" sz="2000" dirty="0" err="1">
                <a:solidFill>
                  <a:srgbClr val="FFFF00"/>
                </a:solidFill>
              </a:rPr>
              <a:t>disminución</a:t>
            </a:r>
            <a:r>
              <a:rPr lang="en-US" sz="2000" dirty="0">
                <a:solidFill>
                  <a:srgbClr val="FFFF00"/>
                </a:solidFill>
              </a:rPr>
              <a:t> del 50% </a:t>
            </a:r>
            <a:r>
              <a:rPr lang="en-US" sz="2000" dirty="0"/>
              <a:t>de lo que </a:t>
            </a:r>
            <a:r>
              <a:rPr lang="en-US" sz="2000" dirty="0" err="1"/>
              <a:t>sería</a:t>
            </a:r>
            <a:r>
              <a:rPr lang="en-US" sz="2000" dirty="0"/>
              <a:t> el </a:t>
            </a:r>
            <a:r>
              <a:rPr lang="en-US" sz="2000" dirty="0" err="1"/>
              <a:t>estado</a:t>
            </a:r>
            <a:r>
              <a:rPr lang="en-US" sz="2000" dirty="0"/>
              <a:t> </a:t>
            </a:r>
            <a:r>
              <a:rPr lang="en-US" sz="2000" dirty="0" err="1"/>
              <a:t>árabe</a:t>
            </a:r>
            <a:r>
              <a:rPr lang="en-US" sz="2000" dirty="0"/>
              <a:t> </a:t>
            </a:r>
            <a:r>
              <a:rPr lang="en-US" sz="2000" dirty="0" err="1"/>
              <a:t>según</a:t>
            </a:r>
            <a:r>
              <a:rPr lang="en-US" sz="2000" dirty="0"/>
              <a:t> el plan de </a:t>
            </a:r>
            <a:r>
              <a:rPr lang="en-US" sz="2000" dirty="0" err="1"/>
              <a:t>partición</a:t>
            </a:r>
            <a:r>
              <a:rPr lang="en-US" sz="2000" dirty="0"/>
              <a:t> de la ONU.</a:t>
            </a:r>
          </a:p>
          <a:p>
            <a:pPr>
              <a:defRPr/>
            </a:pPr>
            <a:r>
              <a:rPr lang="en-US" sz="2000" dirty="0"/>
              <a:t>La </a:t>
            </a:r>
            <a:r>
              <a:rPr lang="en-US" sz="2000" dirty="0" err="1"/>
              <a:t>decisión</a:t>
            </a:r>
            <a:r>
              <a:rPr lang="en-US" sz="2000" dirty="0"/>
              <a:t> de los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árabes</a:t>
            </a:r>
            <a:r>
              <a:rPr lang="en-US" sz="2000" dirty="0"/>
              <a:t> de </a:t>
            </a:r>
            <a:r>
              <a:rPr lang="en-US" sz="2000" dirty="0">
                <a:solidFill>
                  <a:srgbClr val="FFFF00"/>
                </a:solidFill>
              </a:rPr>
              <a:t>no</a:t>
            </a:r>
            <a:r>
              <a:rPr lang="en-US" sz="2000" dirty="0"/>
              <a:t> </a:t>
            </a:r>
            <a:r>
              <a:rPr lang="en-US" sz="2000" dirty="0" err="1"/>
              <a:t>aceptar</a:t>
            </a:r>
            <a:r>
              <a:rPr lang="en-US" sz="2000" dirty="0"/>
              <a:t> la </a:t>
            </a:r>
            <a:r>
              <a:rPr lang="en-US" sz="2000" dirty="0" err="1"/>
              <a:t>partición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1947 y de </a:t>
            </a:r>
            <a:r>
              <a:rPr lang="en-US" sz="2000" dirty="0" err="1"/>
              <a:t>ir</a:t>
            </a:r>
            <a:r>
              <a:rPr lang="en-US" sz="2000" dirty="0"/>
              <a:t> a la </a:t>
            </a:r>
            <a:r>
              <a:rPr lang="en-US" sz="2000" dirty="0" err="1"/>
              <a:t>guerra</a:t>
            </a:r>
            <a:r>
              <a:rPr lang="en-US" sz="2000" dirty="0"/>
              <a:t> </a:t>
            </a:r>
            <a:r>
              <a:rPr lang="en-US" sz="2000" dirty="0" err="1"/>
              <a:t>resultó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pérdida</a:t>
            </a:r>
            <a:r>
              <a:rPr lang="en-US" sz="2000" dirty="0"/>
              <a:t> de tierras y </a:t>
            </a:r>
            <a:r>
              <a:rPr lang="en-US" sz="2000" dirty="0">
                <a:hlinkClick r:id="rId2"/>
              </a:rPr>
              <a:t>la </a:t>
            </a:r>
            <a:r>
              <a:rPr lang="en-US" sz="2000" dirty="0" err="1">
                <a:hlinkClick r:id="rId2"/>
              </a:rPr>
              <a:t>salida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huida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árabe</a:t>
            </a:r>
            <a:r>
              <a:rPr lang="en-US" sz="2000" dirty="0">
                <a:hlinkClick r:id="rId2"/>
              </a:rPr>
              <a:t> de </a:t>
            </a:r>
            <a:r>
              <a:rPr lang="en-US" sz="2000" dirty="0" err="1">
                <a:hlinkClick r:id="rId2"/>
              </a:rPr>
              <a:t>Palestina</a:t>
            </a:r>
            <a:r>
              <a:rPr lang="en-US" sz="2000" dirty="0"/>
              <a:t>. </a:t>
            </a:r>
            <a:r>
              <a:rPr lang="en-US" sz="2000" dirty="0" err="1"/>
              <a:t>En</a:t>
            </a:r>
            <a:r>
              <a:rPr lang="en-US" sz="2000" dirty="0"/>
              <a:t> 1950, </a:t>
            </a:r>
            <a:r>
              <a:rPr lang="en-US" sz="2000" dirty="0" err="1"/>
              <a:t>Jordania</a:t>
            </a:r>
            <a:r>
              <a:rPr lang="en-US" sz="2000" dirty="0"/>
              <a:t> </a:t>
            </a:r>
            <a:r>
              <a:rPr lang="en-US" sz="2000" dirty="0" err="1"/>
              <a:t>anexó</a:t>
            </a:r>
            <a:r>
              <a:rPr lang="en-US" sz="2000" dirty="0"/>
              <a:t> </a:t>
            </a:r>
            <a:r>
              <a:rPr lang="en-US" sz="2000" dirty="0" err="1"/>
              <a:t>Cisjordania</a:t>
            </a:r>
            <a:r>
              <a:rPr lang="en-US" sz="2000" dirty="0"/>
              <a:t> (6.070 km2) y </a:t>
            </a:r>
            <a:r>
              <a:rPr lang="en-US" sz="2000" dirty="0" err="1"/>
              <a:t>Egipto</a:t>
            </a:r>
            <a:r>
              <a:rPr lang="en-US" sz="2000" dirty="0"/>
              <a:t> </a:t>
            </a:r>
            <a:r>
              <a:rPr lang="en-US" sz="2000" dirty="0" err="1"/>
              <a:t>controló</a:t>
            </a:r>
            <a:r>
              <a:rPr lang="en-US" sz="2000" dirty="0"/>
              <a:t> la </a:t>
            </a:r>
            <a:r>
              <a:rPr lang="en-US" sz="2000" dirty="0" err="1"/>
              <a:t>Franja</a:t>
            </a:r>
            <a:r>
              <a:rPr lang="en-US" sz="2000" dirty="0"/>
              <a:t> de Gaza (390 km2)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38D23F1C-EFAE-B042-9636-E7D34419A9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19200"/>
            <a:ext cx="3048000" cy="509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0496A-41A4-EF4A-BAC8-70F12C75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Center for Israel Education,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3E22-7EE7-574B-8AAC-10E662C7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>
                <a:solidFill>
                  <a:srgbClr val="FFFF00"/>
                </a:solidFill>
              </a:rPr>
              <a:t>Comparación</a:t>
            </a:r>
            <a:r>
              <a:rPr lang="en-US" altLang="en-US" sz="2800" dirty="0">
                <a:solidFill>
                  <a:srgbClr val="FFFF00"/>
                </a:solidFill>
              </a:rPr>
              <a:t> de ME </a:t>
            </a:r>
            <a:r>
              <a:rPr lang="en-US" altLang="en-US" sz="2800" dirty="0" err="1">
                <a:solidFill>
                  <a:srgbClr val="FFFF00"/>
                </a:solidFill>
              </a:rPr>
              <a:t>en</a:t>
            </a:r>
            <a:r>
              <a:rPr lang="en-US" altLang="en-US" sz="2800" dirty="0">
                <a:solidFill>
                  <a:srgbClr val="FFFF00"/>
                </a:solidFill>
              </a:rPr>
              <a:t> 1914 con Israel y sus </a:t>
            </a:r>
            <a:r>
              <a:rPr lang="en-US" altLang="en-US" sz="2800" dirty="0" err="1">
                <a:solidFill>
                  <a:srgbClr val="FFFF00"/>
                </a:solidFill>
              </a:rPr>
              <a:t>vecinos</a:t>
            </a:r>
            <a:r>
              <a:rPr lang="en-US" altLang="en-US" sz="2800" dirty="0">
                <a:solidFill>
                  <a:srgbClr val="FFFF00"/>
                </a:solidFill>
              </a:rPr>
              <a:t> antes de la </a:t>
            </a:r>
            <a:r>
              <a:rPr lang="en-US" altLang="en-US" sz="2800" dirty="0" err="1">
                <a:solidFill>
                  <a:srgbClr val="FFFF00"/>
                </a:solidFill>
              </a:rPr>
              <a:t>guerra</a:t>
            </a:r>
            <a:r>
              <a:rPr lang="en-US" altLang="en-US" sz="2800" dirty="0">
                <a:solidFill>
                  <a:srgbClr val="FFFF00"/>
                </a:solidFill>
              </a:rPr>
              <a:t> de </a:t>
            </a:r>
            <a:r>
              <a:rPr lang="en-US" altLang="en-US" sz="2800" dirty="0" err="1">
                <a:solidFill>
                  <a:srgbClr val="FFFF00"/>
                </a:solidFill>
              </a:rPr>
              <a:t>junio</a:t>
            </a:r>
            <a:r>
              <a:rPr lang="en-US" altLang="en-US" sz="2800" dirty="0">
                <a:solidFill>
                  <a:srgbClr val="FFFF00"/>
                </a:solidFill>
              </a:rPr>
              <a:t> de 1967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23555" name="Picture 2" descr="1949-1967 Armistice Lines">
            <a:extLst>
              <a:ext uri="{FF2B5EF4-FFF2-40B4-BE49-F238E27FC236}">
                <a16:creationId xmlns:a16="http://schemas.microsoft.com/office/drawing/2014/main" id="{5312D18D-8750-A14F-9BD8-A1968BFE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703388"/>
            <a:ext cx="42735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The Middle East circa 1914">
            <a:extLst>
              <a:ext uri="{FF2B5EF4-FFF2-40B4-BE49-F238E27FC236}">
                <a16:creationId xmlns:a16="http://schemas.microsoft.com/office/drawing/2014/main" id="{B07E7CA6-552D-274B-A0C9-51AB79067C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03388"/>
            <a:ext cx="46418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562B5-FA4F-3E4D-ABCB-58EA6DC5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879E-1CA4-8548-8E7F-8F0FBB96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757362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</a:rPr>
              <a:t>Contexto</a:t>
            </a:r>
            <a:r>
              <a:rPr lang="en-US" sz="2800" dirty="0">
                <a:solidFill>
                  <a:srgbClr val="FFFF00"/>
                </a:solidFill>
              </a:rPr>
              <a:t>: ¿</a:t>
            </a:r>
            <a:r>
              <a:rPr lang="en-US" sz="2800" dirty="0" err="1">
                <a:solidFill>
                  <a:srgbClr val="FFFF00"/>
                </a:solidFill>
              </a:rPr>
              <a:t>Cuándo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empiezas</a:t>
            </a:r>
            <a:r>
              <a:rPr lang="en-US" sz="2800" dirty="0">
                <a:solidFill>
                  <a:srgbClr val="FFFF00"/>
                </a:solidFill>
              </a:rPr>
              <a:t> a </a:t>
            </a:r>
            <a:r>
              <a:rPr lang="en-US" sz="2800" dirty="0" err="1">
                <a:solidFill>
                  <a:srgbClr val="FFFF00"/>
                </a:solidFill>
              </a:rPr>
              <a:t>recordar</a:t>
            </a:r>
            <a:r>
              <a:rPr lang="en-US" sz="2800" dirty="0">
                <a:solidFill>
                  <a:srgbClr val="FFFF00"/>
                </a:solidFill>
              </a:rPr>
              <a:t> la </a:t>
            </a:r>
            <a:r>
              <a:rPr lang="en-US" sz="2800" dirty="0" err="1">
                <a:solidFill>
                  <a:srgbClr val="FFFF00"/>
                </a:solidFill>
              </a:rPr>
              <a:t>historia</a:t>
            </a:r>
            <a:r>
              <a:rPr lang="en-US" sz="2800" dirty="0">
                <a:solidFill>
                  <a:srgbClr val="FFFF00"/>
                </a:solidFill>
              </a:rPr>
              <a:t> del Israel </a:t>
            </a:r>
            <a:r>
              <a:rPr lang="en-US" sz="2800" dirty="0" err="1">
                <a:solidFill>
                  <a:srgbClr val="FFFF00"/>
                </a:solidFill>
              </a:rPr>
              <a:t>moderno</a:t>
            </a:r>
            <a:r>
              <a:rPr lang="en-US" sz="2800" dirty="0">
                <a:solidFill>
                  <a:srgbClr val="FFFF00"/>
                </a:solidFill>
              </a:rPr>
              <a:t>? ¿</a:t>
            </a:r>
            <a:r>
              <a:rPr lang="en-US" sz="2800" dirty="0" err="1">
                <a:solidFill>
                  <a:srgbClr val="FFFF00"/>
                </a:solidFill>
              </a:rPr>
              <a:t>dónde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comienzas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determina</a:t>
            </a:r>
            <a:r>
              <a:rPr lang="en-US" sz="2800" dirty="0">
                <a:solidFill>
                  <a:srgbClr val="FFFF00"/>
                </a:solidFill>
              </a:rPr>
              <a:t> lo que </a:t>
            </a:r>
            <a:r>
              <a:rPr lang="en-US" sz="2800" dirty="0" err="1">
                <a:solidFill>
                  <a:srgbClr val="FFFF00"/>
                </a:solidFill>
              </a:rPr>
              <a:t>omites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intencionalmente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063E195-819D-C34F-A0B7-042FDF93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000"/>
            <a:ext cx="6708775" cy="3586163"/>
          </a:xfrm>
        </p:spPr>
        <p:txBody>
          <a:bodyPr/>
          <a:lstStyle/>
          <a:p>
            <a:pPr eaLnBrk="1" hangingPunct="1"/>
            <a:r>
              <a:rPr lang="en-US" altLang="en-US" dirty="0"/>
              <a:t>1967 – Junio, Guerra de 1967</a:t>
            </a:r>
          </a:p>
          <a:p>
            <a:pPr eaLnBrk="1" hangingPunct="1"/>
            <a:r>
              <a:rPr lang="en-US" altLang="en-US" dirty="0"/>
              <a:t>1948 – Estado </a:t>
            </a:r>
            <a:r>
              <a:rPr lang="en-US" altLang="en-US" dirty="0" err="1"/>
              <a:t>declarado</a:t>
            </a:r>
            <a:endParaRPr lang="en-US" altLang="en-US" dirty="0"/>
          </a:p>
          <a:p>
            <a:pPr eaLnBrk="1" hangingPunct="1"/>
            <a:r>
              <a:rPr lang="en-US" altLang="en-US" dirty="0"/>
              <a:t>1939-1945 – </a:t>
            </a:r>
            <a:r>
              <a:rPr lang="en-US" altLang="en-US" dirty="0" err="1"/>
              <a:t>Holocausto</a:t>
            </a:r>
            <a:endParaRPr lang="en-US" altLang="en-US" dirty="0"/>
          </a:p>
          <a:p>
            <a:pPr eaLnBrk="1" hangingPunct="1"/>
            <a:r>
              <a:rPr lang="en-US" altLang="en-US" dirty="0"/>
              <a:t>1917 – </a:t>
            </a:r>
            <a:r>
              <a:rPr lang="en-US" altLang="en-US" dirty="0" err="1"/>
              <a:t>Declaración</a:t>
            </a:r>
            <a:r>
              <a:rPr lang="en-US" altLang="en-US" dirty="0"/>
              <a:t> Balfour</a:t>
            </a:r>
          </a:p>
          <a:p>
            <a:pPr eaLnBrk="1" hangingPunct="1"/>
            <a:r>
              <a:rPr lang="en-US" altLang="en-US" dirty="0" err="1"/>
              <a:t>Siglo</a:t>
            </a:r>
            <a:r>
              <a:rPr lang="en-US" altLang="en-US" dirty="0"/>
              <a:t> XIX – </a:t>
            </a:r>
            <a:r>
              <a:rPr lang="en-US" altLang="en-US" dirty="0" err="1"/>
              <a:t>Emancipación</a:t>
            </a:r>
            <a:r>
              <a:rPr lang="en-US" altLang="en-US" dirty="0"/>
              <a:t> </a:t>
            </a:r>
            <a:r>
              <a:rPr lang="en-US" altLang="en-US" dirty="0" err="1"/>
              <a:t>fallida</a:t>
            </a:r>
            <a:endParaRPr lang="en-US" altLang="en-US" dirty="0"/>
          </a:p>
          <a:p>
            <a:pPr eaLnBrk="1" hangingPunct="1"/>
            <a:r>
              <a:rPr lang="en-US" altLang="en-US" dirty="0"/>
              <a:t>67-70 </a:t>
            </a:r>
            <a:r>
              <a:rPr lang="en-US" altLang="en-US" dirty="0" err="1"/>
              <a:t>dC</a:t>
            </a:r>
            <a:r>
              <a:rPr lang="en-US" altLang="en-US" dirty="0"/>
              <a:t> – </a:t>
            </a:r>
            <a:r>
              <a:rPr lang="en-US" altLang="en-US" dirty="0" err="1"/>
              <a:t>Destrucción</a:t>
            </a:r>
            <a:r>
              <a:rPr lang="en-US" altLang="en-US" dirty="0"/>
              <a:t> del Segundo </a:t>
            </a:r>
            <a:r>
              <a:rPr lang="en-US" altLang="en-US" dirty="0" err="1"/>
              <a:t>Templo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Moisés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Sinaí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0C626-664A-B64B-B566-3056A86A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A846AE5-4CBF-5648-AA3A-3F3B00B7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7440612" cy="1400175"/>
          </a:xfrm>
        </p:spPr>
        <p:txBody>
          <a:bodyPr/>
          <a:lstStyle/>
          <a:p>
            <a:pPr algn="ctr" eaLnBrk="1" hangingPunct="1"/>
            <a:r>
              <a:rPr lang="en-US" altLang="en-US" sz="2000" dirty="0"/>
              <a:t>¿</a:t>
            </a:r>
            <a:r>
              <a:rPr lang="en-US" altLang="en-US" sz="2000" dirty="0" err="1"/>
              <a:t>Qué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dejas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lado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cuando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eliges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comenzar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historia</a:t>
            </a:r>
            <a:r>
              <a:rPr lang="en-US" altLang="en-US" sz="2000" dirty="0"/>
              <a:t> de Israel solo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1967,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1945 o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1897? ¿Tu </a:t>
            </a:r>
            <a:r>
              <a:rPr lang="en-US" altLang="en-US" sz="2000" dirty="0" err="1"/>
              <a:t>elección</a:t>
            </a:r>
            <a:r>
              <a:rPr lang="en-US" altLang="en-US" sz="2000" dirty="0"/>
              <a:t> de por </a:t>
            </a:r>
            <a:r>
              <a:rPr lang="en-US" altLang="en-US" sz="2000" dirty="0" err="1"/>
              <a:t>dónde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empezar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muestra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prejuicio</a:t>
            </a:r>
            <a:r>
              <a:rPr lang="en-US" altLang="en-US" sz="2000" dirty="0"/>
              <a:t> o lo que no sabes?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DFCA-B8EE-CB4D-9FBB-CB983BA6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600" dirty="0" err="1"/>
              <a:t>Donde</a:t>
            </a:r>
            <a:r>
              <a:rPr lang="en-US" sz="1600" dirty="0"/>
              <a:t> uno </a:t>
            </a:r>
            <a:r>
              <a:rPr lang="en-US" sz="1600" dirty="0" err="1"/>
              <a:t>comienza</a:t>
            </a:r>
            <a:r>
              <a:rPr lang="en-US" sz="1600" dirty="0"/>
              <a:t> a </a:t>
            </a:r>
            <a:r>
              <a:rPr lang="en-US" sz="1600" dirty="0" err="1"/>
              <a:t>contar</a:t>
            </a:r>
            <a:r>
              <a:rPr lang="en-US" sz="1600" dirty="0"/>
              <a:t> la </a:t>
            </a:r>
            <a:r>
              <a:rPr lang="en-US" sz="1600" dirty="0" err="1"/>
              <a:t>historia</a:t>
            </a:r>
            <a:r>
              <a:rPr lang="en-US" sz="1600" dirty="0"/>
              <a:t> de Israel es </a:t>
            </a:r>
            <a:r>
              <a:rPr lang="en-US" sz="1600" dirty="0" err="1"/>
              <a:t>importante</a:t>
            </a:r>
            <a:r>
              <a:rPr lang="en-US" sz="1600" dirty="0"/>
              <a:t>. Si uno </a:t>
            </a:r>
            <a:r>
              <a:rPr lang="en-US" sz="1600" dirty="0" err="1"/>
              <a:t>comienza</a:t>
            </a:r>
            <a:r>
              <a:rPr lang="en-US" sz="1600" dirty="0"/>
              <a:t> con </a:t>
            </a:r>
            <a:r>
              <a:rPr lang="en-US" sz="1600" dirty="0" err="1"/>
              <a:t>junio</a:t>
            </a:r>
            <a:r>
              <a:rPr lang="en-US" sz="1600" dirty="0"/>
              <a:t> de 1967, uno </a:t>
            </a:r>
            <a:r>
              <a:rPr lang="en-US" sz="1600" dirty="0" err="1"/>
              <a:t>elimina</a:t>
            </a:r>
            <a:r>
              <a:rPr lang="en-US" sz="1600" dirty="0"/>
              <a:t> </a:t>
            </a:r>
            <a:r>
              <a:rPr lang="en-US" sz="1600" dirty="0" err="1"/>
              <a:t>toda</a:t>
            </a:r>
            <a:r>
              <a:rPr lang="en-US" sz="1600" dirty="0"/>
              <a:t> la </a:t>
            </a:r>
            <a:r>
              <a:rPr lang="en-US" sz="1600" dirty="0" err="1"/>
              <a:t>historia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 y </a:t>
            </a:r>
            <a:r>
              <a:rPr lang="en-US" sz="1600" dirty="0" err="1"/>
              <a:t>sionista</a:t>
            </a:r>
            <a:r>
              <a:rPr lang="en-US" sz="1600" dirty="0"/>
              <a:t> anterior; </a:t>
            </a:r>
            <a:r>
              <a:rPr lang="en-US" sz="1600" dirty="0" err="1"/>
              <a:t>si</a:t>
            </a:r>
            <a:r>
              <a:rPr lang="en-US" sz="1600" dirty="0"/>
              <a:t> se </a:t>
            </a:r>
            <a:r>
              <a:rPr lang="en-US" sz="1600" dirty="0" err="1"/>
              <a:t>comienza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1945, se </a:t>
            </a:r>
            <a:r>
              <a:rPr lang="en-US" sz="1600" dirty="0" err="1"/>
              <a:t>elimina</a:t>
            </a:r>
            <a:r>
              <a:rPr lang="en-US" sz="1600" dirty="0"/>
              <a:t> la </a:t>
            </a:r>
            <a:r>
              <a:rPr lang="en-US" sz="1600" dirty="0" err="1"/>
              <a:t>construcción</a:t>
            </a:r>
            <a:r>
              <a:rPr lang="en-US" sz="1600" dirty="0"/>
              <a:t> de la </a:t>
            </a:r>
            <a:r>
              <a:rPr lang="en-US" sz="1600" dirty="0" err="1"/>
              <a:t>nación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, la </a:t>
            </a:r>
            <a:r>
              <a:rPr lang="en-US" sz="1600" dirty="0" err="1"/>
              <a:t>complicidad</a:t>
            </a:r>
            <a:r>
              <a:rPr lang="en-US" sz="1600" dirty="0"/>
              <a:t> </a:t>
            </a:r>
            <a:r>
              <a:rPr lang="en-US" sz="1600" dirty="0" err="1"/>
              <a:t>árabe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construcción</a:t>
            </a:r>
            <a:r>
              <a:rPr lang="en-US" sz="1600" dirty="0"/>
              <a:t> del </a:t>
            </a:r>
            <a:r>
              <a:rPr lang="en-US" sz="1600" dirty="0" err="1"/>
              <a:t>estado</a:t>
            </a:r>
            <a:r>
              <a:rPr lang="en-US" sz="1600" dirty="0"/>
              <a:t> </a:t>
            </a:r>
            <a:r>
              <a:rPr lang="en-US" sz="1600" dirty="0" err="1"/>
              <a:t>judío</a:t>
            </a:r>
            <a:r>
              <a:rPr lang="en-US" sz="1600" dirty="0"/>
              <a:t> (</a:t>
            </a:r>
            <a:r>
              <a:rPr lang="en-US" sz="1600" dirty="0">
                <a:hlinkClick r:id="rId2"/>
              </a:rPr>
              <a:t>hebreo</a:t>
            </a:r>
            <a:r>
              <a:rPr lang="en-US" sz="1600" dirty="0"/>
              <a:t>, </a:t>
            </a:r>
            <a:r>
              <a:rPr lang="en-US" sz="1600" dirty="0">
                <a:hlinkClick r:id="rId3"/>
              </a:rPr>
              <a:t>inglés</a:t>
            </a:r>
            <a:r>
              <a:rPr lang="en-US" sz="1600" dirty="0"/>
              <a:t> y </a:t>
            </a:r>
            <a:r>
              <a:rPr lang="en-US" sz="1600" dirty="0" err="1"/>
              <a:t>español</a:t>
            </a:r>
            <a:r>
              <a:rPr lang="en-US" sz="1600" dirty="0"/>
              <a:t>, y se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suponer</a:t>
            </a:r>
            <a:r>
              <a:rPr lang="en-US" sz="1600" dirty="0"/>
              <a:t> </a:t>
            </a:r>
            <a:r>
              <a:rPr lang="en-US" sz="1600" dirty="0" err="1"/>
              <a:t>erróneamente</a:t>
            </a:r>
            <a:r>
              <a:rPr lang="en-US" sz="1600" dirty="0"/>
              <a:t> que Israel </a:t>
            </a:r>
            <a:r>
              <a:rPr lang="en-US" sz="1600" dirty="0" err="1"/>
              <a:t>surgió</a:t>
            </a:r>
            <a:r>
              <a:rPr lang="en-US" sz="1600" dirty="0"/>
              <a:t> solo por la Shoah, y no </a:t>
            </a:r>
            <a:r>
              <a:rPr lang="en-US" sz="1600" dirty="0" err="1"/>
              <a:t>porque</a:t>
            </a:r>
            <a:r>
              <a:rPr lang="en-US" sz="1600" dirty="0"/>
              <a:t> los </a:t>
            </a:r>
            <a:r>
              <a:rPr lang="en-US" sz="1600" dirty="0" err="1"/>
              <a:t>judíos</a:t>
            </a:r>
            <a:r>
              <a:rPr lang="en-US" sz="1600" dirty="0"/>
              <a:t> </a:t>
            </a:r>
            <a:r>
              <a:rPr lang="en-US" sz="1600" dirty="0" err="1"/>
              <a:t>eligieron</a:t>
            </a:r>
            <a:r>
              <a:rPr lang="en-US" sz="1600" dirty="0"/>
              <a:t> el </a:t>
            </a:r>
            <a:r>
              <a:rPr lang="en-US" sz="1600" dirty="0" err="1"/>
              <a:t>sionismo</a:t>
            </a:r>
            <a:r>
              <a:rPr lang="en-US" sz="1600" dirty="0"/>
              <a:t>, </a:t>
            </a:r>
            <a:r>
              <a:rPr lang="en-US" sz="1600" dirty="0" err="1"/>
              <a:t>Lehiyot</a:t>
            </a:r>
            <a:r>
              <a:rPr lang="en-US" sz="1600" dirty="0"/>
              <a:t> soy </a:t>
            </a:r>
            <a:r>
              <a:rPr lang="en-US" sz="1600" dirty="0" err="1"/>
              <a:t>Hofshi</a:t>
            </a:r>
            <a:r>
              <a:rPr lang="en-US" sz="1600" dirty="0"/>
              <a:t> </a:t>
            </a:r>
            <a:r>
              <a:rPr lang="en-US" sz="1600" dirty="0" err="1"/>
              <a:t>Bearzenu</a:t>
            </a:r>
            <a:r>
              <a:rPr lang="en-US" sz="1600" dirty="0"/>
              <a:t>- para </a:t>
            </a:r>
            <a:r>
              <a:rPr lang="en-US" sz="1600" dirty="0" err="1"/>
              <a:t>tomar</a:t>
            </a:r>
            <a:r>
              <a:rPr lang="en-US" sz="1600" dirty="0"/>
              <a:t> el </a:t>
            </a:r>
            <a:r>
              <a:rPr lang="en-US" sz="1600" dirty="0" err="1"/>
              <a:t>destino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sus </a:t>
            </a:r>
            <a:r>
              <a:rPr lang="en-US" sz="1600" dirty="0" err="1"/>
              <a:t>propias</a:t>
            </a:r>
            <a:r>
              <a:rPr lang="en-US" sz="1600" dirty="0"/>
              <a:t> manos; </a:t>
            </a:r>
            <a:r>
              <a:rPr lang="en-US" sz="1600" dirty="0" err="1"/>
              <a:t>si</a:t>
            </a:r>
            <a:r>
              <a:rPr lang="en-US" sz="1600" dirty="0"/>
              <a:t> uno </a:t>
            </a:r>
            <a:r>
              <a:rPr lang="en-US" sz="1600" dirty="0" err="1"/>
              <a:t>elige</a:t>
            </a:r>
            <a:r>
              <a:rPr lang="en-US" sz="1600" dirty="0"/>
              <a:t> 1897, </a:t>
            </a:r>
            <a:r>
              <a:rPr lang="en-US" sz="1600" dirty="0" err="1"/>
              <a:t>entonces</a:t>
            </a:r>
            <a:r>
              <a:rPr lang="en-US" sz="1600" dirty="0"/>
              <a:t> solo la </a:t>
            </a:r>
            <a:r>
              <a:rPr lang="en-US" sz="1600" dirty="0" err="1"/>
              <a:t>evolución</a:t>
            </a:r>
            <a:r>
              <a:rPr lang="en-US" sz="1600" dirty="0"/>
              <a:t> </a:t>
            </a:r>
            <a:r>
              <a:rPr lang="en-US" sz="1600" dirty="0" err="1"/>
              <a:t>sionista</a:t>
            </a:r>
            <a:r>
              <a:rPr lang="en-US" sz="1600" dirty="0"/>
              <a:t> y el </a:t>
            </a:r>
            <a:r>
              <a:rPr lang="en-US" sz="1600" dirty="0" err="1"/>
              <a:t>antisemitismo</a:t>
            </a:r>
            <a:r>
              <a:rPr lang="en-US" sz="1600" dirty="0"/>
              <a:t> son </a:t>
            </a:r>
            <a:r>
              <a:rPr lang="en-US" sz="1600" dirty="0" err="1"/>
              <a:t>relevantes</a:t>
            </a:r>
            <a:r>
              <a:rPr lang="en-US" sz="1600" dirty="0"/>
              <a:t> para la </a:t>
            </a:r>
            <a:r>
              <a:rPr lang="en-US" sz="1600" dirty="0" err="1"/>
              <a:t>historia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 e </a:t>
            </a:r>
            <a:r>
              <a:rPr lang="en-US" sz="1600" dirty="0" err="1"/>
              <a:t>israelí</a:t>
            </a:r>
            <a:r>
              <a:rPr lang="en-US" sz="1600" dirty="0"/>
              <a:t>; es </a:t>
            </a:r>
            <a:r>
              <a:rPr lang="en-US" sz="1600" dirty="0" err="1"/>
              <a:t>más</a:t>
            </a:r>
            <a:r>
              <a:rPr lang="en-US" sz="1600" dirty="0"/>
              <a:t> que </a:t>
            </a:r>
            <a:r>
              <a:rPr lang="en-US" sz="1600" dirty="0" err="1"/>
              <a:t>eso</a:t>
            </a:r>
            <a:r>
              <a:rPr lang="en-US" sz="1600" dirty="0"/>
              <a:t>. Si </a:t>
            </a:r>
            <a:r>
              <a:rPr lang="en-US" sz="1600" dirty="0" err="1"/>
              <a:t>elige</a:t>
            </a:r>
            <a:r>
              <a:rPr lang="en-US" sz="1600" dirty="0"/>
              <a:t> a </a:t>
            </a:r>
            <a:r>
              <a:rPr lang="en-US" sz="1600" dirty="0" err="1"/>
              <a:t>Moisés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el </a:t>
            </a:r>
            <a:r>
              <a:rPr lang="en-US" sz="1600" dirty="0" err="1"/>
              <a:t>Sinaí</a:t>
            </a:r>
            <a:r>
              <a:rPr lang="en-US" sz="1600" dirty="0"/>
              <a:t>, </a:t>
            </a:r>
            <a:r>
              <a:rPr lang="en-US" sz="1600" dirty="0" err="1"/>
              <a:t>entonces</a:t>
            </a:r>
            <a:r>
              <a:rPr lang="en-US" sz="1600" dirty="0"/>
              <a:t> la </a:t>
            </a:r>
            <a:r>
              <a:rPr lang="en-US" sz="1600" dirty="0" err="1"/>
              <a:t>historia</a:t>
            </a:r>
            <a:r>
              <a:rPr lang="en-US" sz="1600" dirty="0"/>
              <a:t> del pueblo </a:t>
            </a:r>
            <a:r>
              <a:rPr lang="en-US" sz="1600" dirty="0" err="1"/>
              <a:t>judío</a:t>
            </a:r>
            <a:r>
              <a:rPr lang="en-US" sz="1600" dirty="0"/>
              <a:t> y la </a:t>
            </a:r>
            <a:r>
              <a:rPr lang="en-US" sz="1600" dirty="0" err="1"/>
              <a:t>evolución</a:t>
            </a:r>
            <a:r>
              <a:rPr lang="en-US" sz="1600" dirty="0"/>
              <a:t> de la </a:t>
            </a:r>
            <a:r>
              <a:rPr lang="en-US" sz="1600" dirty="0" err="1"/>
              <a:t>comunidad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diáspora</a:t>
            </a:r>
            <a:r>
              <a:rPr lang="en-US" sz="1600" dirty="0"/>
              <a:t> se </a:t>
            </a:r>
            <a:r>
              <a:rPr lang="en-US" sz="1600" dirty="0" err="1"/>
              <a:t>vuelve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 de la </a:t>
            </a:r>
            <a:r>
              <a:rPr lang="en-US" sz="1600" dirty="0" err="1"/>
              <a:t>historia</a:t>
            </a:r>
            <a:r>
              <a:rPr lang="en-US" sz="1600" dirty="0"/>
              <a:t>. Los </a:t>
            </a:r>
            <a:r>
              <a:rPr lang="en-US" sz="1600" dirty="0" err="1"/>
              <a:t>judíos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una </a:t>
            </a:r>
            <a:r>
              <a:rPr lang="en-US" sz="1600" dirty="0" err="1"/>
              <a:t>nación</a:t>
            </a:r>
            <a:r>
              <a:rPr lang="en-US" sz="1600" dirty="0"/>
              <a:t> de </a:t>
            </a:r>
            <a:r>
              <a:rPr lang="en-US" sz="1600" dirty="0" err="1"/>
              <a:t>leyes</a:t>
            </a:r>
            <a:r>
              <a:rPr lang="en-US" sz="1600" dirty="0"/>
              <a:t>, </a:t>
            </a:r>
            <a:r>
              <a:rPr lang="en-US" sz="1600" dirty="0" err="1"/>
              <a:t>reglas</a:t>
            </a:r>
            <a:r>
              <a:rPr lang="en-US" sz="1600" dirty="0"/>
              <a:t>, </a:t>
            </a:r>
            <a:r>
              <a:rPr lang="en-US" sz="1600" dirty="0" err="1"/>
              <a:t>pactos</a:t>
            </a:r>
            <a:r>
              <a:rPr lang="en-US" sz="1600" dirty="0"/>
              <a:t>, </a:t>
            </a:r>
            <a:r>
              <a:rPr lang="en-US" sz="1600" dirty="0" err="1"/>
              <a:t>eventos</a:t>
            </a:r>
            <a:r>
              <a:rPr lang="en-US" sz="1600" dirty="0"/>
              <a:t> del </a:t>
            </a:r>
            <a:r>
              <a:rPr lang="en-US" sz="1600" dirty="0" err="1"/>
              <a:t>ciclo</a:t>
            </a:r>
            <a:r>
              <a:rPr lang="en-US" sz="1600" dirty="0"/>
              <a:t> de </a:t>
            </a:r>
            <a:r>
              <a:rPr lang="en-US" sz="1600" dirty="0" err="1"/>
              <a:t>vida</a:t>
            </a:r>
            <a:r>
              <a:rPr lang="en-US" sz="1600" dirty="0"/>
              <a:t>; Israel no se </a:t>
            </a:r>
            <a:r>
              <a:rPr lang="en-US" sz="1600" dirty="0" err="1"/>
              <a:t>trata</a:t>
            </a:r>
            <a:r>
              <a:rPr lang="en-US" sz="1600" dirty="0"/>
              <a:t> solo de lo que </a:t>
            </a:r>
            <a:r>
              <a:rPr lang="en-US" sz="1600" dirty="0" err="1"/>
              <a:t>otros</a:t>
            </a:r>
            <a:r>
              <a:rPr lang="en-US" sz="1600" dirty="0"/>
              <a:t> les </a:t>
            </a:r>
            <a:r>
              <a:rPr lang="en-US" sz="1600" dirty="0" err="1"/>
              <a:t>hicieron</a:t>
            </a:r>
            <a:r>
              <a:rPr lang="en-US" sz="1600" dirty="0"/>
              <a:t> a los </a:t>
            </a:r>
            <a:r>
              <a:rPr lang="en-US" sz="1600" dirty="0" err="1"/>
              <a:t>judíos</a:t>
            </a:r>
            <a:r>
              <a:rPr lang="en-US" sz="1600" dirty="0"/>
              <a:t> a lo largo de los siglos, Israel se </a:t>
            </a:r>
            <a:r>
              <a:rPr lang="en-US" sz="1600" dirty="0" err="1"/>
              <a:t>trata</a:t>
            </a:r>
            <a:r>
              <a:rPr lang="en-US" sz="1600" dirty="0"/>
              <a:t> de </a:t>
            </a:r>
            <a:r>
              <a:rPr lang="en-US" sz="1600" dirty="0" err="1"/>
              <a:t>cómo</a:t>
            </a:r>
            <a:r>
              <a:rPr lang="en-US" sz="1600" dirty="0"/>
              <a:t> </a:t>
            </a:r>
            <a:r>
              <a:rPr lang="en-US" sz="1600" dirty="0" err="1"/>
              <a:t>evolucionó</a:t>
            </a:r>
            <a:r>
              <a:rPr lang="en-US" sz="1600" dirty="0"/>
              <a:t> la </a:t>
            </a:r>
            <a:r>
              <a:rPr lang="en-US" sz="1600" dirty="0" err="1"/>
              <a:t>identidad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, los </a:t>
            </a:r>
            <a:r>
              <a:rPr lang="en-US" sz="1600" dirty="0" err="1"/>
              <a:t>judíos</a:t>
            </a:r>
            <a:r>
              <a:rPr lang="en-US" sz="1600" dirty="0"/>
              <a:t> se </a:t>
            </a:r>
            <a:r>
              <a:rPr lang="en-US" sz="1600" dirty="0" err="1"/>
              <a:t>decían</a:t>
            </a:r>
            <a:r>
              <a:rPr lang="en-US" sz="1600" dirty="0"/>
              <a:t> a </a:t>
            </a:r>
            <a:r>
              <a:rPr lang="en-US" sz="1600" dirty="0" err="1"/>
              <a:t>sí</a:t>
            </a:r>
            <a:r>
              <a:rPr lang="en-US" sz="1600" dirty="0"/>
              <a:t> </a:t>
            </a:r>
            <a:r>
              <a:rPr lang="en-US" sz="1600" dirty="0" err="1"/>
              <a:t>mismos</a:t>
            </a:r>
            <a:r>
              <a:rPr lang="en-US" sz="1600" dirty="0"/>
              <a:t> a </a:t>
            </a:r>
            <a:r>
              <a:rPr lang="en-US" sz="1600" dirty="0" err="1"/>
              <a:t>principios</a:t>
            </a:r>
            <a:r>
              <a:rPr lang="en-US" sz="1600" dirty="0"/>
              <a:t> del </a:t>
            </a:r>
            <a:r>
              <a:rPr lang="en-US" sz="1600" dirty="0" err="1"/>
              <a:t>siglo</a:t>
            </a:r>
            <a:r>
              <a:rPr lang="en-US" sz="1600" dirty="0"/>
              <a:t> XIX, </a:t>
            </a:r>
            <a:r>
              <a:rPr lang="en-US" sz="1600" dirty="0" err="1"/>
              <a:t>ya</a:t>
            </a:r>
            <a:r>
              <a:rPr lang="en-US" sz="1600" dirty="0"/>
              <a:t> no </a:t>
            </a:r>
            <a:r>
              <a:rPr lang="en-US" sz="1600" dirty="0" err="1"/>
              <a:t>queremos</a:t>
            </a:r>
            <a:r>
              <a:rPr lang="en-US" sz="1600" dirty="0"/>
              <a:t> ser </a:t>
            </a:r>
            <a:r>
              <a:rPr lang="en-US" sz="1600" dirty="0" err="1">
                <a:solidFill>
                  <a:srgbClr val="FFFF00"/>
                </a:solidFill>
              </a:rPr>
              <a:t>objeto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oración</a:t>
            </a:r>
            <a:r>
              <a:rPr lang="en-US" sz="1600" dirty="0"/>
              <a:t> de </a:t>
            </a:r>
            <a:r>
              <a:rPr lang="en-US" sz="1600" dirty="0" err="1"/>
              <a:t>otro</a:t>
            </a:r>
            <a:r>
              <a:rPr lang="en-US" sz="1600" dirty="0"/>
              <a:t>, </a:t>
            </a:r>
            <a:r>
              <a:rPr lang="en-US" sz="1600" dirty="0" err="1"/>
              <a:t>sino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FF00"/>
                </a:solidFill>
              </a:rPr>
              <a:t>sujeto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nuestra</a:t>
            </a:r>
            <a:r>
              <a:rPr lang="en-US" sz="1600" dirty="0"/>
              <a:t> </a:t>
            </a:r>
            <a:r>
              <a:rPr lang="en-US" sz="1600" dirty="0" err="1"/>
              <a:t>propia</a:t>
            </a:r>
            <a:r>
              <a:rPr lang="en-US" sz="1600" dirty="0"/>
              <a:t> </a:t>
            </a:r>
            <a:r>
              <a:rPr lang="en-US" sz="1600" dirty="0" err="1"/>
              <a:t>oración</a:t>
            </a:r>
            <a:r>
              <a:rPr lang="en-US" sz="1600" dirty="0"/>
              <a:t>, </a:t>
            </a:r>
            <a:r>
              <a:rPr lang="en-US" sz="1600" dirty="0" err="1"/>
              <a:t>intervengamos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historia</a:t>
            </a:r>
            <a:r>
              <a:rPr lang="en-US" sz="16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FB7A6-49A0-DB49-8D70-C9993486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514153" y="2982553"/>
            <a:ext cx="3859795" cy="79029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Center for Israel Education, 2022©                                </a:t>
            </a:r>
            <a:r>
              <a:rPr lang="en-US" altLang="en-US" dirty="0" err="1"/>
              <a:t>www.israeled.org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47652F-5E86-A949-9878-3052F3212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2439"/>
            <a:ext cx="7388225" cy="690562"/>
          </a:xfrm>
        </p:spPr>
        <p:txBody>
          <a:bodyPr/>
          <a:lstStyle/>
          <a:p>
            <a:pPr algn="ctr" eaLnBrk="1" hangingPunct="1"/>
            <a:r>
              <a:rPr lang="en-US" altLang="en-US" sz="2800" dirty="0" err="1">
                <a:solidFill>
                  <a:srgbClr val="FFFF00"/>
                </a:solidFill>
              </a:rPr>
              <a:t>Explicando</a:t>
            </a:r>
            <a:r>
              <a:rPr lang="en-US" altLang="en-US" sz="2800" dirty="0">
                <a:solidFill>
                  <a:srgbClr val="FFFF00"/>
                </a:solidFill>
              </a:rPr>
              <a:t> las </a:t>
            </a:r>
            <a:r>
              <a:rPr lang="en-US" altLang="en-US" sz="2800" dirty="0" err="1">
                <a:solidFill>
                  <a:srgbClr val="FFFF00"/>
                </a:solidFill>
              </a:rPr>
              <a:t>próximas</a:t>
            </a:r>
            <a:r>
              <a:rPr lang="en-US" altLang="en-US" sz="2800" dirty="0">
                <a:solidFill>
                  <a:srgbClr val="FFFF00"/>
                </a:solidFill>
              </a:rPr>
              <a:t> dos </a:t>
            </a:r>
            <a:r>
              <a:rPr lang="en-US" altLang="en-US" sz="2800" dirty="0" err="1">
                <a:solidFill>
                  <a:srgbClr val="FFFF00"/>
                </a:solidFill>
              </a:rPr>
              <a:t>diapositivas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CC0144C0-3CBA-5046-AC36-604526EB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6777038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El </a:t>
            </a:r>
            <a:r>
              <a:rPr lang="en-US" altLang="en-US" dirty="0" err="1"/>
              <a:t>siguiente</a:t>
            </a:r>
            <a:r>
              <a:rPr lang="en-US" altLang="en-US" dirty="0"/>
              <a:t> </a:t>
            </a:r>
            <a:r>
              <a:rPr lang="en-US" altLang="en-US" dirty="0" err="1"/>
              <a:t>gráfico</a:t>
            </a:r>
            <a:r>
              <a:rPr lang="en-US" altLang="en-US" dirty="0"/>
              <a:t> </a:t>
            </a:r>
            <a:r>
              <a:rPr lang="en-US" altLang="en-US" dirty="0" err="1"/>
              <a:t>muestra</a:t>
            </a:r>
            <a:r>
              <a:rPr lang="en-US" altLang="en-US" dirty="0"/>
              <a:t> </a:t>
            </a:r>
            <a:r>
              <a:rPr lang="en-US" altLang="en-US" dirty="0" err="1"/>
              <a:t>dónde</a:t>
            </a:r>
            <a:r>
              <a:rPr lang="en-US" altLang="en-US" dirty="0"/>
              <a:t> </a:t>
            </a:r>
            <a:r>
              <a:rPr lang="en-US" altLang="en-US" dirty="0" err="1"/>
              <a:t>vivían</a:t>
            </a:r>
            <a:r>
              <a:rPr lang="en-US" altLang="en-US" dirty="0"/>
              <a:t> los </a:t>
            </a:r>
            <a:r>
              <a:rPr lang="en-US" altLang="en-US" dirty="0" err="1"/>
              <a:t>judíos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década</a:t>
            </a:r>
            <a:r>
              <a:rPr lang="en-US" altLang="en-US" dirty="0"/>
              <a:t> de 1880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comparación</a:t>
            </a:r>
            <a:r>
              <a:rPr lang="en-US" altLang="en-US" dirty="0"/>
              <a:t> con 2010.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década</a:t>
            </a:r>
            <a:r>
              <a:rPr lang="en-US" altLang="en-US" dirty="0"/>
              <a:t> de 1880, </a:t>
            </a:r>
            <a:r>
              <a:rPr lang="en-US" altLang="en-US" dirty="0" err="1"/>
              <a:t>más</a:t>
            </a:r>
            <a:r>
              <a:rPr lang="en-US" altLang="en-US" dirty="0"/>
              <a:t> del 80% de los </a:t>
            </a:r>
            <a:r>
              <a:rPr lang="en-US" altLang="en-US" dirty="0" err="1"/>
              <a:t>judíos</a:t>
            </a:r>
            <a:r>
              <a:rPr lang="en-US" altLang="en-US" dirty="0"/>
              <a:t> </a:t>
            </a:r>
            <a:r>
              <a:rPr lang="en-US" altLang="en-US" dirty="0" err="1"/>
              <a:t>vivían</a:t>
            </a:r>
            <a:r>
              <a:rPr lang="en-US" altLang="en-US" dirty="0"/>
              <a:t> </a:t>
            </a:r>
            <a:r>
              <a:rPr lang="en-US" altLang="en-US" dirty="0" err="1"/>
              <a:t>principalmente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entornos</a:t>
            </a:r>
            <a:r>
              <a:rPr lang="en-US" altLang="en-US" dirty="0"/>
              <a:t> no </a:t>
            </a:r>
            <a:r>
              <a:rPr lang="en-US" altLang="en-US" dirty="0" err="1"/>
              <a:t>democráticos</a:t>
            </a:r>
            <a:r>
              <a:rPr lang="en-US" altLang="en-US" dirty="0"/>
              <a:t>; para 2010, el 84% </a:t>
            </a:r>
            <a:r>
              <a:rPr lang="en-US" altLang="en-US" dirty="0" err="1"/>
              <a:t>vivía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entornos</a:t>
            </a:r>
            <a:r>
              <a:rPr lang="en-US" altLang="en-US" dirty="0"/>
              <a:t> </a:t>
            </a:r>
            <a:r>
              <a:rPr lang="en-US" altLang="en-US" dirty="0" err="1"/>
              <a:t>democráticos</a:t>
            </a:r>
            <a:r>
              <a:rPr lang="en-US" altLang="en-US" dirty="0"/>
              <a:t> </a:t>
            </a:r>
            <a:r>
              <a:rPr lang="en-US" altLang="en-US" dirty="0" err="1"/>
              <a:t>donde</a:t>
            </a:r>
            <a:r>
              <a:rPr lang="en-US" altLang="en-US" dirty="0"/>
              <a:t> se </a:t>
            </a:r>
            <a:r>
              <a:rPr lang="en-US" altLang="en-US" dirty="0" err="1"/>
              <a:t>practicaban</a:t>
            </a:r>
            <a:r>
              <a:rPr lang="en-US" altLang="en-US" dirty="0"/>
              <a:t> la </a:t>
            </a:r>
            <a:r>
              <a:rPr lang="en-US" altLang="en-US" dirty="0" err="1"/>
              <a:t>libertad</a:t>
            </a:r>
            <a:r>
              <a:rPr lang="en-US" altLang="en-US" dirty="0"/>
              <a:t>, la </a:t>
            </a:r>
            <a:r>
              <a:rPr lang="en-US" altLang="en-US" dirty="0" err="1"/>
              <a:t>igualdad</a:t>
            </a:r>
            <a:r>
              <a:rPr lang="en-US" altLang="en-US" dirty="0"/>
              <a:t> y la </a:t>
            </a:r>
            <a:r>
              <a:rPr lang="en-US" altLang="en-US" dirty="0" err="1"/>
              <a:t>libertad</a:t>
            </a:r>
            <a:r>
              <a:rPr lang="en-US" altLang="en-US" dirty="0"/>
              <a:t>. Un </a:t>
            </a:r>
            <a:r>
              <a:rPr lang="en-US" altLang="en-US" dirty="0" err="1"/>
              <a:t>extraordinario</a:t>
            </a:r>
            <a:r>
              <a:rPr lang="en-US" altLang="en-US" dirty="0"/>
              <a:t> </a:t>
            </a:r>
            <a:r>
              <a:rPr lang="en-US" altLang="en-US" dirty="0" err="1"/>
              <a:t>cambio</a:t>
            </a:r>
            <a:r>
              <a:rPr lang="en-US" altLang="en-US" dirty="0"/>
              <a:t> </a:t>
            </a:r>
            <a:r>
              <a:rPr lang="en-US" altLang="en-US" dirty="0" err="1"/>
              <a:t>sociopolítico</a:t>
            </a:r>
            <a:r>
              <a:rPr lang="en-US" altLang="en-US" dirty="0"/>
              <a:t> </a:t>
            </a:r>
            <a:r>
              <a:rPr lang="en-US" altLang="en-US" dirty="0" err="1"/>
              <a:t>importante</a:t>
            </a:r>
            <a:r>
              <a:rPr lang="en-US" altLang="en-US" dirty="0"/>
              <a:t> del </a:t>
            </a:r>
            <a:r>
              <a:rPr lang="en-US" altLang="en-US" dirty="0" err="1"/>
              <a:t>mundo</a:t>
            </a:r>
            <a:r>
              <a:rPr lang="en-US" altLang="en-US" dirty="0"/>
              <a:t> </a:t>
            </a:r>
            <a:r>
              <a:rPr lang="en-US" altLang="en-US" dirty="0" err="1"/>
              <a:t>judío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comparación</a:t>
            </a:r>
            <a:r>
              <a:rPr lang="en-US" altLang="en-US" dirty="0"/>
              <a:t> </a:t>
            </a:r>
            <a:r>
              <a:rPr lang="en-US" altLang="en-US" dirty="0" err="1"/>
              <a:t>fotográfica</a:t>
            </a:r>
            <a:r>
              <a:rPr lang="en-US" altLang="en-US" dirty="0"/>
              <a:t> de 1939 (</a:t>
            </a:r>
            <a:r>
              <a:rPr lang="en-US" altLang="en-US" dirty="0" err="1"/>
              <a:t>Congreso</a:t>
            </a:r>
            <a:r>
              <a:rPr lang="en-US" altLang="en-US" dirty="0"/>
              <a:t> </a:t>
            </a:r>
            <a:r>
              <a:rPr lang="en-US" altLang="en-US" dirty="0" err="1"/>
              <a:t>Sionista</a:t>
            </a:r>
            <a:r>
              <a:rPr lang="en-US" altLang="en-US" dirty="0"/>
              <a:t>) y 1978 (</a:t>
            </a:r>
            <a:r>
              <a:rPr lang="en-US" altLang="en-US" dirty="0" err="1"/>
              <a:t>Parlamento</a:t>
            </a:r>
            <a:r>
              <a:rPr lang="en-US" altLang="en-US" dirty="0"/>
              <a:t> </a:t>
            </a:r>
            <a:r>
              <a:rPr lang="en-US" altLang="en-US" dirty="0" err="1"/>
              <a:t>Israelí</a:t>
            </a:r>
            <a:r>
              <a:rPr lang="en-US" altLang="en-US" dirty="0"/>
              <a:t>) </a:t>
            </a:r>
            <a:r>
              <a:rPr lang="en-US" altLang="en-US" dirty="0" err="1"/>
              <a:t>muestra</a:t>
            </a:r>
            <a:r>
              <a:rPr lang="en-US" altLang="en-US" dirty="0"/>
              <a:t> </a:t>
            </a:r>
            <a:r>
              <a:rPr lang="en-US" altLang="en-US" dirty="0" err="1"/>
              <a:t>dramáticamente</a:t>
            </a:r>
            <a:r>
              <a:rPr lang="en-US" altLang="en-US" dirty="0"/>
              <a:t> a los </a:t>
            </a:r>
            <a:r>
              <a:rPr lang="en-US" altLang="en-US" dirty="0" err="1"/>
              <a:t>líderes</a:t>
            </a:r>
            <a:r>
              <a:rPr lang="en-US" altLang="en-US" dirty="0"/>
              <a:t> </a:t>
            </a:r>
            <a:r>
              <a:rPr lang="en-US" altLang="en-US" dirty="0" err="1"/>
              <a:t>judíos</a:t>
            </a:r>
            <a:r>
              <a:rPr lang="en-US" altLang="en-US" dirty="0"/>
              <a:t> SIN </a:t>
            </a:r>
            <a:r>
              <a:rPr lang="en-US" altLang="en-US" dirty="0" err="1"/>
              <a:t>autodeterminación</a:t>
            </a:r>
            <a:r>
              <a:rPr lang="en-US" altLang="en-US" dirty="0"/>
              <a:t>: Libro Blanco </a:t>
            </a:r>
            <a:r>
              <a:rPr lang="en-US" altLang="en-US" dirty="0" err="1"/>
              <a:t>Británico</a:t>
            </a:r>
            <a:r>
              <a:rPr lang="en-US" altLang="en-US" dirty="0"/>
              <a:t>, </a:t>
            </a:r>
            <a:r>
              <a:rPr lang="en-US" altLang="en-US" dirty="0" err="1"/>
              <a:t>Leyes</a:t>
            </a:r>
            <a:r>
              <a:rPr lang="en-US" altLang="en-US" dirty="0"/>
              <a:t> de </a:t>
            </a:r>
            <a:r>
              <a:rPr lang="en-US" altLang="en-US" dirty="0" err="1"/>
              <a:t>Nurenberg</a:t>
            </a:r>
            <a:r>
              <a:rPr lang="en-US" altLang="en-US" dirty="0"/>
              <a:t>, Hitler sin </a:t>
            </a:r>
            <a:r>
              <a:rPr lang="en-US" altLang="en-US" dirty="0" err="1"/>
              <a:t>inmutarse</a:t>
            </a:r>
            <a:r>
              <a:rPr lang="en-US" altLang="en-US" dirty="0"/>
              <a:t>, ¡y los </a:t>
            </a:r>
            <a:r>
              <a:rPr lang="en-US" altLang="en-US" dirty="0" err="1"/>
              <a:t>líderes</a:t>
            </a:r>
            <a:r>
              <a:rPr lang="en-US" altLang="en-US" dirty="0"/>
              <a:t> </a:t>
            </a:r>
            <a:r>
              <a:rPr lang="en-US" altLang="en-US" dirty="0" err="1"/>
              <a:t>israelíes</a:t>
            </a:r>
            <a:r>
              <a:rPr lang="en-US" altLang="en-US" dirty="0"/>
              <a:t> </a:t>
            </a:r>
            <a:r>
              <a:rPr lang="en-US" altLang="en-US" dirty="0" err="1"/>
              <a:t>debatieron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aceptar</a:t>
            </a:r>
            <a:r>
              <a:rPr lang="en-US" altLang="en-US" dirty="0"/>
              <a:t> los </a:t>
            </a:r>
            <a:r>
              <a:rPr lang="en-US" altLang="en-US" dirty="0" err="1"/>
              <a:t>Acuerdos</a:t>
            </a:r>
            <a:r>
              <a:rPr lang="en-US" altLang="en-US" dirty="0"/>
              <a:t> de Camp David con </a:t>
            </a:r>
            <a:r>
              <a:rPr lang="en-US" altLang="en-US" dirty="0" err="1"/>
              <a:t>Egipto</a:t>
            </a:r>
            <a:r>
              <a:rPr lang="en-US" altLang="en-US" dirty="0"/>
              <a:t>!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E3A9FC-D784-F946-A032-75EED4E4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Center for Israel Education, 2022©                                </a:t>
            </a:r>
            <a:r>
              <a:rPr lang="en-US" altLang="en-US" dirty="0" err="1"/>
              <a:t>www.israeled.org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Chart 3">
            <a:extLst>
              <a:ext uri="{FF2B5EF4-FFF2-40B4-BE49-F238E27FC236}">
                <a16:creationId xmlns:a16="http://schemas.microsoft.com/office/drawing/2014/main" id="{2DF0CFEF-ABD7-5543-A355-4CF654D8F63B}"/>
              </a:ext>
            </a:extLst>
          </p:cNvPr>
          <p:cNvGraphicFramePr>
            <a:graphicFrameLocks/>
          </p:cNvGraphicFramePr>
          <p:nvPr/>
        </p:nvGraphicFramePr>
        <p:xfrm>
          <a:off x="-76200" y="1219200"/>
          <a:ext cx="45100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Chart" r:id="rId3" imgW="5397500" imgH="4044950" progId="Excel.Chart.8">
                  <p:embed/>
                </p:oleObj>
              </mc:Choice>
              <mc:Fallback>
                <p:oleObj name="Chart" r:id="rId3" imgW="5397500" imgH="4044950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219200"/>
                        <a:ext cx="451008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Chart 4">
            <a:extLst>
              <a:ext uri="{FF2B5EF4-FFF2-40B4-BE49-F238E27FC236}">
                <a16:creationId xmlns:a16="http://schemas.microsoft.com/office/drawing/2014/main" id="{CE61D033-AF98-EA43-BDF6-B37B771549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42634"/>
              </p:ext>
            </p:extLst>
          </p:nvPr>
        </p:nvGraphicFramePr>
        <p:xfrm>
          <a:off x="4082512" y="3001962"/>
          <a:ext cx="43434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r:id="rId5" imgW="5632450" imgH="4610100" progId="Excel.Chart.8">
                  <p:embed/>
                </p:oleObj>
              </mc:Choice>
              <mc:Fallback>
                <p:oleObj r:id="rId5" imgW="5632450" imgH="461010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512" y="3001962"/>
                        <a:ext cx="43434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Group 4">
            <a:extLst>
              <a:ext uri="{FF2B5EF4-FFF2-40B4-BE49-F238E27FC236}">
                <a16:creationId xmlns:a16="http://schemas.microsoft.com/office/drawing/2014/main" id="{7D14CE3D-08DC-A54E-80D3-2CC469A81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02036"/>
              </p:ext>
            </p:extLst>
          </p:nvPr>
        </p:nvGraphicFramePr>
        <p:xfrm>
          <a:off x="3810000" y="1143000"/>
          <a:ext cx="5029200" cy="1277938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13274082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786708744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97466996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49940052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1197890304"/>
                    </a:ext>
                  </a:extLst>
                </a:gridCol>
              </a:tblGrid>
              <a:tr h="6508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Año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EE. UU.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Europa/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Rusia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Palestina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Israel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1015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1880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230,000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6,858,000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24,000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7,800,000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28646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5,649,000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1,492,700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5,393,400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13,155,200</a:t>
                      </a:r>
                    </a:p>
                  </a:txBody>
                  <a:tcPr marT="34266" marB="342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576709"/>
                  </a:ext>
                </a:extLst>
              </a:tr>
            </a:tbl>
          </a:graphicData>
        </a:graphic>
      </p:graphicFrame>
      <p:sp>
        <p:nvSpPr>
          <p:cNvPr id="13342" name="TextBox 6">
            <a:extLst>
              <a:ext uri="{FF2B5EF4-FFF2-40B4-BE49-F238E27FC236}">
                <a16:creationId xmlns:a16="http://schemas.microsoft.com/office/drawing/2014/main" id="{A1953705-FB53-C640-927A-3EDD03B15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12" y="2497138"/>
            <a:ext cx="434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* La </a:t>
            </a:r>
            <a:r>
              <a:rPr lang="en-US" altLang="en-US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categoría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 “</a:t>
            </a:r>
            <a:r>
              <a:rPr lang="en-US" altLang="en-US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otros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” no </a:t>
            </a:r>
            <a:r>
              <a:rPr lang="en-US" altLang="en-US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está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incluida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en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 la </a:t>
            </a:r>
            <a:r>
              <a:rPr lang="en-US" altLang="en-US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tabla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 anterior</a:t>
            </a:r>
          </a:p>
        </p:txBody>
      </p:sp>
      <p:sp>
        <p:nvSpPr>
          <p:cNvPr id="13343" name="Rectangle 31">
            <a:extLst>
              <a:ext uri="{FF2B5EF4-FFF2-40B4-BE49-F238E27FC236}">
                <a16:creationId xmlns:a16="http://schemas.microsoft.com/office/drawing/2014/main" id="{7F3214FB-8577-3245-8DC1-67C9FD73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6" y="6488112"/>
            <a:ext cx="138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© CIE 2010</a:t>
            </a:r>
          </a:p>
        </p:txBody>
      </p:sp>
      <p:sp>
        <p:nvSpPr>
          <p:cNvPr id="12320" name="Footer Placeholder 1">
            <a:extLst>
              <a:ext uri="{FF2B5EF4-FFF2-40B4-BE49-F238E27FC236}">
                <a16:creationId xmlns:a16="http://schemas.microsoft.com/office/drawing/2014/main" id="{5EABA750-1BEA-2546-A299-B5DA95CB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486400"/>
            <a:ext cx="3086100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rgbClr val="898989"/>
                </a:solidFill>
                <a:cs typeface="+mn-cs"/>
              </a:rPr>
              <a:t>Center for Israel Education, 2022©                                </a:t>
            </a:r>
            <a:r>
              <a:rPr lang="en-US" altLang="en-US" dirty="0" err="1">
                <a:solidFill>
                  <a:srgbClr val="898989"/>
                </a:solidFill>
                <a:cs typeface="+mn-cs"/>
              </a:rPr>
              <a:t>www.israeled.org</a:t>
            </a:r>
            <a:endParaRPr lang="en-US" altLang="en-US" dirty="0">
              <a:solidFill>
                <a:srgbClr val="898989"/>
              </a:solidFill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25352-2C6B-8544-9996-43062C38B8F4}"/>
              </a:ext>
            </a:extLst>
          </p:cNvPr>
          <p:cNvSpPr txBox="1"/>
          <p:nvPr/>
        </p:nvSpPr>
        <p:spPr>
          <a:xfrm>
            <a:off x="315132" y="99514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1880 Población judía mundial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CBC59-9BCF-6846-864A-C2888FE7D27F}"/>
              </a:ext>
            </a:extLst>
          </p:cNvPr>
          <p:cNvSpPr txBox="1"/>
          <p:nvPr/>
        </p:nvSpPr>
        <p:spPr>
          <a:xfrm>
            <a:off x="4582332" y="3138739"/>
            <a:ext cx="45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2009 Población judía mundial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7EDFC2-499B-C743-8AD1-23E2C8D2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2606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rgbClr val="FFFF00"/>
                </a:solidFill>
              </a:rPr>
              <a:t>El </a:t>
            </a:r>
            <a:r>
              <a:rPr lang="en-US" altLang="en-US" sz="2400" dirty="0" err="1">
                <a:solidFill>
                  <a:srgbClr val="FFFF00"/>
                </a:solidFill>
              </a:rPr>
              <a:t>concepto</a:t>
            </a:r>
            <a:r>
              <a:rPr lang="en-US" altLang="en-US" sz="2400" dirty="0">
                <a:solidFill>
                  <a:srgbClr val="FFFF00"/>
                </a:solidFill>
              </a:rPr>
              <a:t> general del </a:t>
            </a:r>
            <a:r>
              <a:rPr lang="en-US" altLang="en-US" sz="2400" dirty="0" err="1">
                <a:solidFill>
                  <a:srgbClr val="FFFF00"/>
                </a:solidFill>
              </a:rPr>
              <a:t>sionismo</a:t>
            </a:r>
            <a:r>
              <a:rPr lang="en-US" altLang="en-US" sz="2400" dirty="0">
                <a:solidFill>
                  <a:srgbClr val="FFFF00"/>
                </a:solidFill>
              </a:rPr>
              <a:t>: ¿</a:t>
            </a:r>
            <a:r>
              <a:rPr lang="en-US" altLang="en-US" sz="2400" dirty="0" err="1">
                <a:solidFill>
                  <a:srgbClr val="FFFF00"/>
                </a:solidFill>
              </a:rPr>
              <a:t>cuál</a:t>
            </a:r>
            <a:r>
              <a:rPr lang="en-US" altLang="en-US" sz="2400" dirty="0">
                <a:solidFill>
                  <a:srgbClr val="FFFF00"/>
                </a:solidFill>
              </a:rPr>
              <a:t> es </a:t>
            </a:r>
            <a:r>
              <a:rPr lang="en-US" altLang="en-US" sz="2400" dirty="0" err="1">
                <a:solidFill>
                  <a:srgbClr val="FFFF00"/>
                </a:solidFill>
              </a:rPr>
              <a:t>esa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historia</a:t>
            </a:r>
            <a:r>
              <a:rPr lang="en-US" altLang="en-US" sz="2400" dirty="0">
                <a:solidFill>
                  <a:srgbClr val="FFFF00"/>
                </a:solidFill>
              </a:rPr>
              <a:t>?</a:t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sz="2400" b="1" dirty="0" err="1">
                <a:effectLst/>
              </a:rPr>
              <a:t>בארצנו</a:t>
            </a:r>
            <a:r>
              <a:rPr lang="en-US" sz="2400" b="1" dirty="0">
                <a:effectLst/>
              </a:rPr>
              <a:t>   </a:t>
            </a:r>
            <a:r>
              <a:rPr lang="en-US" sz="2400" b="1" dirty="0" err="1">
                <a:effectLst/>
              </a:rPr>
              <a:t>חופשי</a:t>
            </a:r>
            <a:r>
              <a:rPr lang="en-US" sz="2400" b="1" dirty="0">
                <a:effectLst/>
              </a:rPr>
              <a:t>  </a:t>
            </a:r>
            <a:r>
              <a:rPr lang="en-US" sz="2400" b="1" dirty="0" err="1">
                <a:effectLst/>
              </a:rPr>
              <a:t>להיות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עם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alt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0A692-6077-474F-9EC7-968FB1D77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2" y="2113952"/>
            <a:ext cx="4040188" cy="479425"/>
          </a:xfrm>
        </p:spPr>
        <p:txBody>
          <a:bodyPr/>
          <a:lstStyle/>
          <a:p>
            <a:pPr algn="ctr">
              <a:defRPr/>
            </a:pPr>
            <a:r>
              <a:rPr lang="en-US" altLang="en-US" sz="2000" dirty="0"/>
              <a:t> </a:t>
            </a:r>
            <a:r>
              <a:rPr lang="en-US" altLang="en-US" sz="2000" b="0" dirty="0" err="1"/>
              <a:t>Marzo</a:t>
            </a:r>
            <a:r>
              <a:rPr lang="en-US" altLang="en-US" sz="2000" b="0" dirty="0"/>
              <a:t> 1939  </a:t>
            </a:r>
          </a:p>
        </p:txBody>
      </p:sp>
      <p:pic>
        <p:nvPicPr>
          <p:cNvPr id="14340" name="Picture 2" descr="C:\Users\Ken Stein\AppData\Local\Microsoft\Windows\Temporary Internet Files\Content.Outlook\U548QMBV\cza-b 1003797- bgcwekag Geneva aug 39.jpg">
            <a:extLst>
              <a:ext uri="{FF2B5EF4-FFF2-40B4-BE49-F238E27FC236}">
                <a16:creationId xmlns:a16="http://schemas.microsoft.com/office/drawing/2014/main" id="{D74260F2-B412-2A4D-B85C-77C0340B87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2871788"/>
            <a:ext cx="3433762" cy="2195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6E3BCB-3FB8-834D-B9AC-C20B4969C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7200" y="2113952"/>
            <a:ext cx="4041775" cy="47942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       </a:t>
            </a:r>
            <a:r>
              <a:rPr lang="en-US" altLang="en-US" sz="2000" b="0" dirty="0" err="1"/>
              <a:t>Septiembre</a:t>
            </a:r>
            <a:r>
              <a:rPr lang="en-US" altLang="en-US" sz="2000" b="0" dirty="0"/>
              <a:t> 1978</a:t>
            </a:r>
          </a:p>
        </p:txBody>
      </p:sp>
      <p:pic>
        <p:nvPicPr>
          <p:cNvPr id="14342" name="Picture 2" descr="C:\Users\Ken Stein\AppData\Local\Microsoft\Windows\Temporary Internet Files\Content.Outlook\U548QMBV\knesset-9-27-78-cda.jpg">
            <a:extLst>
              <a:ext uri="{FF2B5EF4-FFF2-40B4-BE49-F238E27FC236}">
                <a16:creationId xmlns:a16="http://schemas.microsoft.com/office/drawing/2014/main" id="{B8B1B280-C610-5746-B21F-2B68454CE69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919413"/>
            <a:ext cx="3962400" cy="2195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FC762-422B-3748-A691-F4F7C2E8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19800"/>
            <a:ext cx="2133600" cy="681038"/>
          </a:xfrm>
        </p:spPr>
        <p:txBody>
          <a:bodyPr/>
          <a:lstStyle/>
          <a:p>
            <a:pPr algn="l">
              <a:defRPr/>
            </a:pPr>
            <a:r>
              <a:rPr lang="en-US"/>
              <a:t>Center for Israel Education, 2022©                                www.israeled.org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609B0-07A5-D54C-ACD9-D6A8B89847A5}"/>
              </a:ext>
            </a:extLst>
          </p:cNvPr>
          <p:cNvSpPr txBox="1"/>
          <p:nvPr/>
        </p:nvSpPr>
        <p:spPr>
          <a:xfrm>
            <a:off x="2095500" y="1289247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(En nuestro país es libre ser pueblo)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CD7F-DCE3-2748-B802-B8EE3640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55663"/>
          </a:xfrm>
        </p:spPr>
        <p:txBody>
          <a:bodyPr/>
          <a:lstStyle/>
          <a:p>
            <a:pPr>
              <a:defRPr/>
            </a:pPr>
            <a:r>
              <a:rPr lang="en-US" altLang="en-US" sz="2000" dirty="0" err="1">
                <a:solidFill>
                  <a:srgbClr val="FFFF00"/>
                </a:solidFill>
              </a:rPr>
              <a:t>Contexto</a:t>
            </a:r>
            <a:r>
              <a:rPr lang="en-US" altLang="en-US" sz="2000" dirty="0">
                <a:solidFill>
                  <a:srgbClr val="FFFF00"/>
                </a:solidFill>
              </a:rPr>
              <a:t> y </a:t>
            </a:r>
            <a:r>
              <a:rPr lang="en-US" altLang="en-US" sz="2000" dirty="0" err="1">
                <a:solidFill>
                  <a:srgbClr val="FFFF00"/>
                </a:solidFill>
              </a:rPr>
              <a:t>marcos</a:t>
            </a:r>
            <a:r>
              <a:rPr lang="en-US" altLang="en-US" sz="2000" dirty="0">
                <a:solidFill>
                  <a:srgbClr val="FFFF00"/>
                </a:solidFill>
              </a:rPr>
              <a:t> -- </a:t>
            </a:r>
            <a:r>
              <a:rPr lang="en-US" altLang="en-US" sz="2000" dirty="0" err="1">
                <a:solidFill>
                  <a:srgbClr val="FFFF00"/>
                </a:solidFill>
              </a:rPr>
              <a:t>hacia</a:t>
            </a:r>
            <a:r>
              <a:rPr lang="en-US" altLang="en-US" sz="2000" dirty="0">
                <a:solidFill>
                  <a:srgbClr val="FFFF00"/>
                </a:solidFill>
              </a:rPr>
              <a:t> el </a:t>
            </a:r>
            <a:r>
              <a:rPr lang="en-US" altLang="en-US" sz="2000" dirty="0" err="1">
                <a:solidFill>
                  <a:srgbClr val="FFFF00"/>
                </a:solidFill>
              </a:rPr>
              <a:t>sionismo</a:t>
            </a:r>
            <a:r>
              <a:rPr lang="en-US" altLang="en-US" sz="2000" dirty="0">
                <a:solidFill>
                  <a:srgbClr val="FFFF00"/>
                </a:solidFill>
              </a:rPr>
              <a:t>/Israel: </a:t>
            </a:r>
            <a:r>
              <a:rPr lang="en-US" altLang="en-US" sz="2000" dirty="0" err="1">
                <a:solidFill>
                  <a:srgbClr val="FFFF00"/>
                </a:solidFill>
              </a:rPr>
              <a:t>elección</a:t>
            </a:r>
            <a:r>
              <a:rPr lang="en-US" altLang="en-US" sz="2000" dirty="0">
                <a:solidFill>
                  <a:srgbClr val="FFFF00"/>
                </a:solidFill>
              </a:rPr>
              <a:t> y </a:t>
            </a:r>
            <a:r>
              <a:rPr lang="en-US" altLang="en-US" sz="2000" dirty="0" err="1">
                <a:solidFill>
                  <a:srgbClr val="FFFF00"/>
                </a:solidFill>
              </a:rPr>
              <a:t>autodeterminación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4DA3-FB39-0C40-9CDF-FE50A47F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Antes de la </a:t>
            </a:r>
            <a:r>
              <a:rPr lang="en-US" altLang="en-US" sz="2000" dirty="0" err="1"/>
              <a:t>década</a:t>
            </a:r>
            <a:r>
              <a:rPr lang="en-US" altLang="en-US" sz="2000" dirty="0"/>
              <a:t> de 1840: </a:t>
            </a:r>
            <a:r>
              <a:rPr lang="en-US" altLang="en-US" sz="2000" dirty="0" err="1"/>
              <a:t>condición</a:t>
            </a:r>
            <a:r>
              <a:rPr lang="en-US" altLang="en-US" sz="2000" dirty="0"/>
              <a:t> de pueblo, </a:t>
            </a:r>
            <a:r>
              <a:rPr lang="en-US" altLang="en-US" sz="2000" dirty="0" err="1"/>
              <a:t>sueños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mesiánicos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emancipación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parcial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1800: </a:t>
            </a:r>
            <a:r>
              <a:rPr lang="en-US" altLang="en-US" sz="2000" dirty="0" err="1"/>
              <a:t>Emancipación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fallida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más</a:t>
            </a:r>
            <a:r>
              <a:rPr lang="en-US" altLang="en-US" sz="2000" dirty="0"/>
              <a:t> el </a:t>
            </a:r>
            <a:r>
              <a:rPr lang="en-US" altLang="en-US" sz="2000" dirty="0" err="1"/>
              <a:t>antisemitismo</a:t>
            </a:r>
            <a:r>
              <a:rPr lang="en-US" altLang="en-US" sz="2000" dirty="0"/>
              <a:t> modern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 err="1"/>
              <a:t>Década</a:t>
            </a:r>
            <a:r>
              <a:rPr lang="en-US" altLang="en-US" sz="2000" dirty="0"/>
              <a:t> de 1840 a 1948: </a:t>
            </a:r>
            <a:r>
              <a:rPr lang="en-US" altLang="en-US" sz="2000" dirty="0" err="1"/>
              <a:t>Elecciones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judías</a:t>
            </a:r>
            <a:r>
              <a:rPr lang="en-US" altLang="en-US" sz="2000" dirty="0"/>
              <a:t>: ¿</a:t>
            </a:r>
            <a:r>
              <a:rPr lang="en-US" altLang="en-US" sz="2000" dirty="0" err="1"/>
              <a:t>nos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vamos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quedamos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cambiamos</a:t>
            </a:r>
            <a:r>
              <a:rPr lang="en-US" altLang="en-US" sz="2000" dirty="0"/>
              <a:t>? El </a:t>
            </a:r>
            <a:r>
              <a:rPr lang="en-US" altLang="en-US" sz="2000" dirty="0" err="1"/>
              <a:t>sionismo</a:t>
            </a:r>
            <a:r>
              <a:rPr lang="en-US" altLang="en-US" sz="2000" dirty="0"/>
              <a:t> es una </a:t>
            </a:r>
            <a:r>
              <a:rPr lang="en-US" altLang="en-US" sz="2000" dirty="0" err="1"/>
              <a:t>opción</a:t>
            </a:r>
            <a:r>
              <a:rPr lang="en-US" altLang="en-US" sz="2000" dirty="0"/>
              <a:t>. Los </a:t>
            </a:r>
            <a:r>
              <a:rPr lang="en-US" altLang="en-US" sz="2000" dirty="0" err="1"/>
              <a:t>judíos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buscan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intervenir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personalmente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historia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 err="1"/>
              <a:t>Década</a:t>
            </a:r>
            <a:r>
              <a:rPr lang="en-US" altLang="en-US" sz="2000" dirty="0"/>
              <a:t> de 1840 a 1948: </a:t>
            </a:r>
            <a:r>
              <a:rPr lang="en-US" altLang="en-US" sz="2000" dirty="0" err="1">
                <a:solidFill>
                  <a:srgbClr val="FFFF00"/>
                </a:solidFill>
              </a:rPr>
              <a:t>buscar</a:t>
            </a:r>
            <a:r>
              <a:rPr lang="en-US" altLang="en-US" sz="2000" dirty="0">
                <a:solidFill>
                  <a:srgbClr val="FFFF00"/>
                </a:solidFill>
              </a:rPr>
              <a:t> y </a:t>
            </a:r>
            <a:r>
              <a:rPr lang="en-US" altLang="en-US" sz="2000" dirty="0" err="1">
                <a:solidFill>
                  <a:srgbClr val="FFFF00"/>
                </a:solidFill>
              </a:rPr>
              <a:t>hacer</a:t>
            </a:r>
            <a:r>
              <a:rPr lang="en-US" altLang="en-US" sz="2000" dirty="0">
                <a:solidFill>
                  <a:srgbClr val="FFFF00"/>
                </a:solidFill>
              </a:rPr>
              <a:t> un </a:t>
            </a:r>
            <a:r>
              <a:rPr lang="en-US" altLang="en-US" sz="2000" dirty="0" err="1">
                <a:solidFill>
                  <a:srgbClr val="FFFF00"/>
                </a:solidFill>
              </a:rPr>
              <a:t>estado</a:t>
            </a:r>
            <a:r>
              <a:rPr lang="en-US" altLang="en-US" sz="2000" dirty="0"/>
              <a:t>- </a:t>
            </a:r>
            <a:r>
              <a:rPr lang="en-US" altLang="en-US" sz="2000" dirty="0" err="1"/>
              <a:t>Alkalai</a:t>
            </a:r>
            <a:r>
              <a:rPr lang="en-US" altLang="en-US" sz="2000" dirty="0"/>
              <a:t>, Balfour, Weizmann y Ben Gurion- </a:t>
            </a:r>
            <a:r>
              <a:rPr lang="en-US" altLang="en-US" sz="2000" dirty="0" err="1"/>
              <a:t>lecciones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existencia</a:t>
            </a:r>
            <a:r>
              <a:rPr lang="en-US" altLang="en-US" sz="2000" dirty="0"/>
              <a:t> de la </a:t>
            </a:r>
            <a:r>
              <a:rPr lang="en-US" altLang="en-US" sz="2000" dirty="0" err="1"/>
              <a:t>diáspora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judía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1922 – 1949: </a:t>
            </a:r>
            <a:r>
              <a:rPr lang="en-US" altLang="en-US" sz="2000" dirty="0" err="1"/>
              <a:t>Haciendo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estado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autónomo</a:t>
            </a:r>
            <a:r>
              <a:rPr lang="en-US" altLang="en-US" sz="2000" dirty="0">
                <a:solidFill>
                  <a:srgbClr val="FFFF00"/>
                </a:solidFill>
              </a:rPr>
              <a:t> sin </a:t>
            </a:r>
            <a:r>
              <a:rPr lang="en-US" altLang="en-US" sz="2000" dirty="0" err="1">
                <a:solidFill>
                  <a:srgbClr val="FFFF00"/>
                </a:solidFill>
              </a:rPr>
              <a:t>soberanía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1922 – 1949: </a:t>
            </a:r>
            <a:r>
              <a:rPr lang="en-US" altLang="en-US" sz="2000" dirty="0">
                <a:hlinkClick r:id="rId2"/>
              </a:rPr>
              <a:t>Implicaciones </a:t>
            </a:r>
            <a:r>
              <a:rPr lang="en-US" altLang="en-US" sz="2000" dirty="0" err="1">
                <a:hlinkClick r:id="rId2"/>
              </a:rPr>
              <a:t>sociales</a:t>
            </a:r>
            <a:r>
              <a:rPr lang="en-US" altLang="en-US" sz="2000" dirty="0">
                <a:hlinkClick r:id="rId2"/>
              </a:rPr>
              <a:t> y </a:t>
            </a:r>
            <a:r>
              <a:rPr lang="en-US" altLang="en-US" sz="2000" dirty="0" err="1">
                <a:hlinkClick r:id="rId2"/>
              </a:rPr>
              <a:t>políticas</a:t>
            </a:r>
            <a:r>
              <a:rPr lang="en-US" altLang="en-US" sz="2000" dirty="0">
                <a:hlinkClick r:id="rId2"/>
              </a:rPr>
              <a:t> del </a:t>
            </a:r>
            <a:r>
              <a:rPr lang="en-US" altLang="en-US" sz="2000" dirty="0" err="1">
                <a:hlinkClick r:id="rId2"/>
              </a:rPr>
              <a:t>rechazo</a:t>
            </a:r>
            <a:r>
              <a:rPr lang="en-US" altLang="en-US" sz="2000" dirty="0">
                <a:hlinkClick r:id="rId2"/>
              </a:rPr>
              <a:t> </a:t>
            </a:r>
            <a:r>
              <a:rPr lang="en-US" altLang="en-US" sz="2000" dirty="0" err="1">
                <a:hlinkClick r:id="rId2"/>
              </a:rPr>
              <a:t>árabe</a:t>
            </a:r>
            <a:r>
              <a:rPr lang="en-US" altLang="en-US" sz="2000" dirty="0">
                <a:hlinkClick r:id="rId2"/>
              </a:rPr>
              <a:t> al </a:t>
            </a:r>
            <a:r>
              <a:rPr lang="en-US" altLang="en-US" sz="2000" dirty="0" err="1">
                <a:hlinkClick r:id="rId2"/>
              </a:rPr>
              <a:t>sionismo</a:t>
            </a:r>
            <a:r>
              <a:rPr lang="en-US" altLang="en-US" sz="2000" dirty="0">
                <a:hlinkClick r:id="rId2"/>
              </a:rPr>
              <a:t> y al </a:t>
            </a:r>
            <a:r>
              <a:rPr lang="en-US" altLang="en-US" sz="2000" dirty="0" err="1">
                <a:hlinkClick r:id="rId2"/>
              </a:rPr>
              <a:t>compromiso</a:t>
            </a:r>
            <a:r>
              <a:rPr lang="en-US" altLang="en-US" sz="2000" dirty="0">
                <a:hlinkClick r:id="rId2"/>
              </a:rPr>
              <a:t>.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ver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siguiente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diapositiva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1949 – 1979: </a:t>
            </a:r>
            <a:r>
              <a:rPr lang="en-US" altLang="en-US" sz="2000" dirty="0" err="1"/>
              <a:t>Mantenimiento</a:t>
            </a:r>
            <a:r>
              <a:rPr lang="en-US" altLang="en-US" sz="2000" dirty="0"/>
              <a:t> de la </a:t>
            </a:r>
            <a:r>
              <a:rPr lang="en-US" altLang="en-US" sz="2000" dirty="0" err="1">
                <a:solidFill>
                  <a:srgbClr val="FFFF00"/>
                </a:solidFill>
              </a:rPr>
              <a:t>soberanía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estatal</a:t>
            </a:r>
            <a:r>
              <a:rPr lang="en-US" altLang="en-US" sz="2000" dirty="0">
                <a:solidFill>
                  <a:srgbClr val="FFFF00"/>
                </a:solidFill>
              </a:rPr>
              <a:t> sin </a:t>
            </a:r>
            <a:r>
              <a:rPr lang="en-US" altLang="en-US" sz="2000" dirty="0" err="1">
                <a:solidFill>
                  <a:srgbClr val="FFFF00"/>
                </a:solidFill>
              </a:rPr>
              <a:t>reconocimiento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definición</a:t>
            </a:r>
            <a:r>
              <a:rPr lang="en-US" altLang="en-US" sz="2000" dirty="0"/>
              <a:t> del </a:t>
            </a:r>
            <a:r>
              <a:rPr lang="en-US" altLang="en-US" sz="2000" dirty="0" err="1"/>
              <a:t>estado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interno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1979 – </a:t>
            </a:r>
            <a:r>
              <a:rPr lang="en-US" altLang="en-US" sz="2000" dirty="0" err="1"/>
              <a:t>Presente</a:t>
            </a:r>
            <a:r>
              <a:rPr lang="en-US" altLang="en-US" sz="2000" dirty="0"/>
              <a:t>: </a:t>
            </a:r>
            <a:r>
              <a:rPr lang="en-US" altLang="en-US" sz="2000" dirty="0" err="1">
                <a:solidFill>
                  <a:srgbClr val="FFFF00"/>
                </a:solidFill>
              </a:rPr>
              <a:t>Reconocimiento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parcial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/>
              <a:t>por </a:t>
            </a:r>
            <a:r>
              <a:rPr lang="en-US" altLang="en-US" sz="2000" dirty="0" err="1"/>
              <a:t>vecinos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regionales</a:t>
            </a:r>
            <a:r>
              <a:rPr lang="en-US" altLang="en-US" sz="2000" dirty="0"/>
              <a:t> </a:t>
            </a:r>
            <a:endParaRPr lang="en-US" altLang="en-US" sz="2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9226F-0F64-684D-8E80-5A5B680A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 algn="l">
              <a:defRPr/>
            </a:pPr>
            <a:r>
              <a:rPr 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ABBB-E9AC-E94A-9C1C-867180D7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La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terquedad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palestina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histórica</a:t>
            </a:r>
            <a:r>
              <a:rPr lang="en-US" sz="2400" dirty="0">
                <a:solidFill>
                  <a:srgbClr val="FFFF00"/>
                </a:solidFill>
                <a:effectLst/>
              </a:rPr>
              <a:t> les ha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costado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muy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caro</a:t>
            </a:r>
            <a:r>
              <a:rPr lang="en-US" sz="2400" dirty="0">
                <a:solidFill>
                  <a:srgbClr val="FFFF00"/>
                </a:solidFill>
                <a:effectLst/>
              </a:rPr>
              <a:t> a los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palestinos</a:t>
            </a:r>
            <a:r>
              <a:rPr lang="en-US" sz="2400" dirty="0">
                <a:solidFill>
                  <a:srgbClr val="FFFF00"/>
                </a:solidFill>
                <a:effectLst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Escritor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palestino</a:t>
            </a:r>
            <a:r>
              <a:rPr lang="en-US" sz="2400" dirty="0">
                <a:solidFill>
                  <a:srgbClr val="FFFF00"/>
                </a:solidFill>
                <a:effectLst/>
              </a:rPr>
              <a:t>, 2006.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F106-B162-D047-8477-DFDDB201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>
                <a:effectLst/>
              </a:rPr>
              <a:t>La </a:t>
            </a:r>
            <a:r>
              <a:rPr lang="en-US" sz="1600" dirty="0" err="1">
                <a:effectLst/>
              </a:rPr>
              <a:t>terquedad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palestina</a:t>
            </a:r>
            <a:r>
              <a:rPr lang="en-US" sz="1600" dirty="0">
                <a:effectLst/>
              </a:rPr>
              <a:t> le ha </a:t>
            </a:r>
            <a:r>
              <a:rPr lang="en-US" sz="1600" dirty="0" err="1">
                <a:effectLst/>
              </a:rPr>
              <a:t>costado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caro</a:t>
            </a:r>
            <a:r>
              <a:rPr lang="en-US" sz="1600" dirty="0">
                <a:effectLst/>
              </a:rPr>
              <a:t> a los </a:t>
            </a:r>
            <a:r>
              <a:rPr lang="en-US" sz="1600" dirty="0" err="1">
                <a:effectLst/>
              </a:rPr>
              <a:t>palestinos</a:t>
            </a:r>
            <a:r>
              <a:rPr lang="en-US" sz="1600" dirty="0">
                <a:effectLst/>
              </a:rPr>
              <a:t>: “el </a:t>
            </a:r>
            <a:r>
              <a:rPr lang="en-US" sz="1600" dirty="0" err="1">
                <a:effectLst/>
              </a:rPr>
              <a:t>rechazo</a:t>
            </a:r>
            <a:r>
              <a:rPr lang="en-US" sz="1600" dirty="0">
                <a:effectLst/>
              </a:rPr>
              <a:t> de la </a:t>
            </a:r>
            <a:r>
              <a:rPr lang="en-US" sz="1600" dirty="0" err="1">
                <a:effectLst/>
              </a:rPr>
              <a:t>decisión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partición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1947 </a:t>
            </a:r>
            <a:r>
              <a:rPr lang="en-US" sz="1600" dirty="0" err="1">
                <a:effectLst/>
              </a:rPr>
              <a:t>convirtió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más</a:t>
            </a:r>
            <a:r>
              <a:rPr lang="en-US" sz="1600" dirty="0">
                <a:effectLst/>
              </a:rPr>
              <a:t> de la </a:t>
            </a:r>
            <a:r>
              <a:rPr lang="en-US" sz="1600" dirty="0" err="1">
                <a:effectLst/>
              </a:rPr>
              <a:t>mitad</a:t>
            </a:r>
            <a:r>
              <a:rPr lang="en-US" sz="1600" dirty="0">
                <a:effectLst/>
              </a:rPr>
              <a:t> del pueblo </a:t>
            </a:r>
            <a:r>
              <a:rPr lang="en-US" sz="1600" dirty="0" err="1">
                <a:effectLst/>
              </a:rPr>
              <a:t>palestino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refugiados</a:t>
            </a:r>
            <a:r>
              <a:rPr lang="en-US" sz="1600" dirty="0">
                <a:effectLst/>
              </a:rPr>
              <a:t> y </a:t>
            </a:r>
            <a:r>
              <a:rPr lang="en-US" sz="1600" dirty="0" err="1">
                <a:effectLst/>
              </a:rPr>
              <a:t>nos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privó</a:t>
            </a:r>
            <a:r>
              <a:rPr lang="en-US" sz="1600" dirty="0">
                <a:effectLst/>
              </a:rPr>
              <a:t> de la </a:t>
            </a:r>
            <a:r>
              <a:rPr lang="en-US" sz="1600" dirty="0" err="1">
                <a:effectLst/>
              </a:rPr>
              <a:t>soberanía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palestina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sobre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nuestras</a:t>
            </a:r>
            <a:r>
              <a:rPr lang="en-US" sz="1600" dirty="0">
                <a:effectLst/>
              </a:rPr>
              <a:t> tierras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Cisjordania</a:t>
            </a:r>
            <a:r>
              <a:rPr lang="en-US" sz="1600" dirty="0">
                <a:effectLst/>
              </a:rPr>
              <a:t> y la </a:t>
            </a:r>
            <a:r>
              <a:rPr lang="en-US" sz="1600" dirty="0" err="1">
                <a:effectLst/>
              </a:rPr>
              <a:t>Franja</a:t>
            </a:r>
            <a:r>
              <a:rPr lang="en-US" sz="1600" dirty="0">
                <a:effectLst/>
              </a:rPr>
              <a:t> de Gaza... </a:t>
            </a:r>
            <a:r>
              <a:rPr lang="en-US" sz="1600" dirty="0" err="1">
                <a:effectLst/>
              </a:rPr>
              <a:t>rechazo</a:t>
            </a:r>
            <a:r>
              <a:rPr lang="en-US" sz="1600" dirty="0">
                <a:effectLst/>
              </a:rPr>
              <a:t> de las </a:t>
            </a:r>
            <a:r>
              <a:rPr lang="en-US" sz="1600" dirty="0" err="1">
                <a:effectLst/>
              </a:rPr>
              <a:t>Resoluciones</a:t>
            </a:r>
            <a:r>
              <a:rPr lang="en-US" sz="1600" dirty="0">
                <a:effectLst/>
              </a:rPr>
              <a:t> 242 y 338 </a:t>
            </a:r>
            <a:r>
              <a:rPr lang="en-US" sz="1600" dirty="0" err="1">
                <a:effectLst/>
              </a:rPr>
              <a:t>obstruyó</a:t>
            </a:r>
            <a:r>
              <a:rPr lang="en-US" sz="1600" dirty="0">
                <a:effectLst/>
              </a:rPr>
              <a:t> la </a:t>
            </a:r>
            <a:r>
              <a:rPr lang="en-US" sz="1600" dirty="0" err="1">
                <a:effectLst/>
              </a:rPr>
              <a:t>oportunidad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implementación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cuando</a:t>
            </a:r>
            <a:r>
              <a:rPr lang="en-US" sz="1600" dirty="0">
                <a:effectLst/>
              </a:rPr>
              <a:t> el </a:t>
            </a:r>
            <a:r>
              <a:rPr lang="en-US" sz="1600" dirty="0" err="1">
                <a:effectLst/>
              </a:rPr>
              <a:t>mundo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disfrutaba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algún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tipo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equilibrio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poder</a:t>
            </a:r>
            <a:r>
              <a:rPr lang="en-US" sz="1600" dirty="0">
                <a:effectLst/>
              </a:rPr>
              <a:t> con la </a:t>
            </a:r>
            <a:r>
              <a:rPr lang="en-US" sz="1600" dirty="0" err="1">
                <a:effectLst/>
              </a:rPr>
              <a:t>existencia</a:t>
            </a:r>
            <a:r>
              <a:rPr lang="en-US" sz="1600" dirty="0">
                <a:effectLst/>
              </a:rPr>
              <a:t> del campo </a:t>
            </a:r>
            <a:r>
              <a:rPr lang="en-US" sz="1600" dirty="0" err="1">
                <a:effectLst/>
              </a:rPr>
              <a:t>soviético</a:t>
            </a:r>
            <a:r>
              <a:rPr lang="en-US" sz="1600" dirty="0">
                <a:effectLst/>
              </a:rPr>
              <a:t>... ¿</a:t>
            </a:r>
            <a:r>
              <a:rPr lang="en-US" sz="1600" dirty="0" err="1">
                <a:effectLst/>
              </a:rPr>
              <a:t>cómo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convirtieron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tregua</a:t>
            </a:r>
            <a:r>
              <a:rPr lang="en-US" sz="1600" dirty="0">
                <a:effectLst/>
              </a:rPr>
              <a:t> las </a:t>
            </a:r>
            <a:r>
              <a:rPr lang="en-US" sz="1600" dirty="0" err="1">
                <a:effectLst/>
              </a:rPr>
              <a:t>fronteras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partición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según</a:t>
            </a:r>
            <a:r>
              <a:rPr lang="en-US" sz="1600" dirty="0">
                <a:effectLst/>
              </a:rPr>
              <a:t> las </a:t>
            </a:r>
            <a:r>
              <a:rPr lang="en-US" sz="1600" dirty="0" err="1">
                <a:effectLst/>
              </a:rPr>
              <a:t>cuales</a:t>
            </a:r>
            <a:r>
              <a:rPr lang="en-US" sz="1600" dirty="0">
                <a:effectLst/>
              </a:rPr>
              <a:t> el pueblo </a:t>
            </a:r>
            <a:r>
              <a:rPr lang="en-US" sz="1600" dirty="0" err="1">
                <a:effectLst/>
              </a:rPr>
              <a:t>palestino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obtendría</a:t>
            </a:r>
            <a:r>
              <a:rPr lang="en-US" sz="1600" dirty="0">
                <a:effectLst/>
              </a:rPr>
              <a:t> el 48 por </a:t>
            </a:r>
            <a:r>
              <a:rPr lang="en-US" sz="1600" dirty="0" err="1">
                <a:effectLst/>
              </a:rPr>
              <a:t>ciento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 tierra </a:t>
            </a:r>
            <a:r>
              <a:rPr lang="en-US" sz="1600" dirty="0" err="1">
                <a:effectLst/>
              </a:rPr>
              <a:t>histórica</a:t>
            </a:r>
            <a:r>
              <a:rPr lang="en-US" sz="1600" dirty="0">
                <a:effectLst/>
              </a:rPr>
              <a:t>? </a:t>
            </a:r>
            <a:r>
              <a:rPr lang="en-US" sz="1600" dirty="0" err="1">
                <a:effectLst/>
              </a:rPr>
              <a:t>líneas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fronterizas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1949 </a:t>
            </a:r>
            <a:r>
              <a:rPr lang="en-US" sz="1600" dirty="0" err="1">
                <a:effectLst/>
              </a:rPr>
              <a:t>cuando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éstas</a:t>
            </a:r>
            <a:r>
              <a:rPr lang="en-US" sz="1600" dirty="0">
                <a:effectLst/>
              </a:rPr>
              <a:t> no </a:t>
            </a:r>
            <a:r>
              <a:rPr lang="en-US" sz="1600" dirty="0" err="1">
                <a:effectLst/>
              </a:rPr>
              <a:t>excedan</a:t>
            </a:r>
            <a:r>
              <a:rPr lang="en-US" sz="1600" dirty="0">
                <a:effectLst/>
              </a:rPr>
              <a:t> el 22 por </a:t>
            </a:r>
            <a:r>
              <a:rPr lang="en-US" sz="1600" dirty="0" err="1">
                <a:effectLst/>
              </a:rPr>
              <a:t>ciento</a:t>
            </a:r>
            <a:r>
              <a:rPr lang="en-US" sz="1600" dirty="0">
                <a:effectLst/>
              </a:rPr>
              <a:t> de la tierra </a:t>
            </a:r>
            <a:r>
              <a:rPr lang="en-US" sz="1600" dirty="0" err="1">
                <a:effectLst/>
              </a:rPr>
              <a:t>histórica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Palestina</a:t>
            </a:r>
            <a:r>
              <a:rPr lang="en-US" sz="1600" dirty="0">
                <a:effectLst/>
              </a:rPr>
              <a:t>? ¿Y </a:t>
            </a:r>
            <a:r>
              <a:rPr lang="en-US" sz="1600" dirty="0" err="1">
                <a:effectLst/>
              </a:rPr>
              <a:t>cómo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convirtió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Cisjordania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un </a:t>
            </a:r>
            <a:r>
              <a:rPr lang="en-US" sz="1600" dirty="0" err="1">
                <a:effectLst/>
              </a:rPr>
              <a:t>trozo</a:t>
            </a:r>
            <a:r>
              <a:rPr lang="en-US" sz="1600" dirty="0">
                <a:effectLst/>
              </a:rPr>
              <a:t> de queso </a:t>
            </a:r>
            <a:r>
              <a:rPr lang="en-US" sz="1600" dirty="0" err="1">
                <a:effectLst/>
              </a:rPr>
              <a:t>suizo</a:t>
            </a:r>
            <a:r>
              <a:rPr lang="en-US" sz="1600" dirty="0">
                <a:effectLst/>
              </a:rPr>
              <a:t> que los </a:t>
            </a:r>
            <a:r>
              <a:rPr lang="en-US" sz="1600" dirty="0" err="1">
                <a:effectLst/>
              </a:rPr>
              <a:t>asentamientos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cortan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todas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partes</a:t>
            </a:r>
            <a:r>
              <a:rPr lang="en-US" sz="1600" dirty="0">
                <a:effectLst/>
              </a:rPr>
              <a:t>? ¿Y </a:t>
            </a:r>
            <a:r>
              <a:rPr lang="en-US" sz="1600" dirty="0" err="1">
                <a:effectLst/>
              </a:rPr>
              <a:t>cómo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Jerusalén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nos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convertimos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una </a:t>
            </a:r>
            <a:r>
              <a:rPr lang="en-US" sz="1600" dirty="0" err="1">
                <a:effectLst/>
              </a:rPr>
              <a:t>minoría</a:t>
            </a:r>
            <a:r>
              <a:rPr lang="en-US" sz="1600" dirty="0">
                <a:effectLst/>
              </a:rPr>
              <a:t> de la que Israel </a:t>
            </a:r>
            <a:r>
              <a:rPr lang="en-US" sz="1600" dirty="0" err="1">
                <a:effectLst/>
              </a:rPr>
              <a:t>busca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deshacerse</a:t>
            </a:r>
            <a:r>
              <a:rPr lang="en-US" sz="1600" dirty="0">
                <a:effectLst/>
              </a:rPr>
              <a:t>... El </a:t>
            </a:r>
            <a:r>
              <a:rPr lang="en-US" sz="1600" dirty="0" err="1">
                <a:effectLst/>
              </a:rPr>
              <a:t>tiempo</a:t>
            </a:r>
            <a:r>
              <a:rPr lang="en-US" sz="1600" dirty="0">
                <a:effectLst/>
              </a:rPr>
              <a:t>, mis </a:t>
            </a:r>
            <a:r>
              <a:rPr lang="en-US" sz="1600" dirty="0" err="1">
                <a:effectLst/>
              </a:rPr>
              <a:t>hermanos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HAMAS, no </a:t>
            </a:r>
            <a:r>
              <a:rPr lang="en-US" sz="1600" dirty="0" err="1">
                <a:effectLst/>
              </a:rPr>
              <a:t>funciona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nuestro</a:t>
            </a:r>
            <a:r>
              <a:rPr lang="en-US" sz="1600" dirty="0">
                <a:effectLst/>
              </a:rPr>
              <a:t> favor [de los </a:t>
            </a:r>
            <a:r>
              <a:rPr lang="en-US" sz="1600" dirty="0" err="1">
                <a:effectLst/>
              </a:rPr>
              <a:t>palestinos</a:t>
            </a:r>
            <a:r>
              <a:rPr lang="en-US" sz="1600" dirty="0">
                <a:effectLst/>
              </a:rPr>
              <a:t>]” Muhammad </a:t>
            </a:r>
            <a:r>
              <a:rPr lang="en-US" sz="1600" dirty="0" err="1">
                <a:effectLst/>
              </a:rPr>
              <a:t>Yaghi</a:t>
            </a:r>
            <a:r>
              <a:rPr lang="en-US" sz="1600" dirty="0">
                <a:effectLst/>
              </a:rPr>
              <a:t>, “Los </a:t>
            </a:r>
            <a:r>
              <a:rPr lang="en-US" sz="1600" dirty="0" err="1">
                <a:effectLst/>
              </a:rPr>
              <a:t>peligros</a:t>
            </a:r>
            <a:r>
              <a:rPr lang="en-US" sz="1600" dirty="0">
                <a:effectLst/>
              </a:rPr>
              <a:t> de la </a:t>
            </a:r>
            <a:r>
              <a:rPr lang="en-US" sz="1600" dirty="0" err="1">
                <a:effectLst/>
              </a:rPr>
              <a:t>política</a:t>
            </a:r>
            <a:r>
              <a:rPr lang="en-US" sz="1600" dirty="0">
                <a:effectLst/>
              </a:rPr>
              <a:t> de Hamas” Al-</a:t>
            </a:r>
            <a:r>
              <a:rPr lang="en-US" sz="1600" dirty="0" err="1">
                <a:effectLst/>
              </a:rPr>
              <a:t>Ayyam</a:t>
            </a:r>
            <a:r>
              <a:rPr lang="en-US" sz="1600" dirty="0">
                <a:effectLst/>
              </a:rPr>
              <a:t>, 13 de </a:t>
            </a:r>
            <a:r>
              <a:rPr lang="en-US" sz="1600" dirty="0" err="1">
                <a:effectLst/>
              </a:rPr>
              <a:t>marzo</a:t>
            </a:r>
            <a:r>
              <a:rPr lang="en-US" sz="1600" dirty="0">
                <a:effectLst/>
              </a:rPr>
              <a:t> de 2006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97B45-20C8-1549-9DB5-8C00F1FD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EA01-55C3-8845-8324-73945C26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339725"/>
            <a:ext cx="9220200" cy="1143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Clave para usar las </a:t>
            </a:r>
            <a:r>
              <a:rPr lang="en-US" sz="2800" dirty="0" err="1"/>
              <a:t>fuentes</a:t>
            </a:r>
            <a:r>
              <a:rPr lang="en-US" sz="2800" dirty="0"/>
              <a:t> que </a:t>
            </a:r>
            <a:r>
              <a:rPr lang="en-US" sz="2800" dirty="0" err="1"/>
              <a:t>cuentan</a:t>
            </a:r>
            <a:r>
              <a:rPr lang="en-US" sz="2800" dirty="0"/>
              <a:t> la </a:t>
            </a:r>
            <a:r>
              <a:rPr lang="en-US" sz="2800" dirty="0" err="1"/>
              <a:t>historia</a:t>
            </a:r>
            <a:r>
              <a:rPr lang="en-US" sz="2800" dirty="0"/>
              <a:t> de la </a:t>
            </a:r>
            <a:r>
              <a:rPr lang="en-US" sz="2800" dirty="0" err="1"/>
              <a:t>creación</a:t>
            </a:r>
            <a:r>
              <a:rPr lang="en-US" sz="2800" dirty="0"/>
              <a:t> del </a:t>
            </a:r>
            <a:r>
              <a:rPr lang="en-US" sz="2800" dirty="0" err="1"/>
              <a:t>estado</a:t>
            </a:r>
            <a:r>
              <a:rPr lang="en-US" sz="2800" dirty="0"/>
              <a:t> para el </a:t>
            </a:r>
            <a:r>
              <a:rPr lang="en-US" sz="2800" dirty="0" err="1"/>
              <a:t>establecimiento</a:t>
            </a:r>
            <a:r>
              <a:rPr lang="en-US" sz="2800" dirty="0"/>
              <a:t> de Israel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 err="1"/>
              <a:t>Estos</a:t>
            </a:r>
            <a:r>
              <a:rPr lang="en-US" sz="1200" dirty="0"/>
              <a:t> </a:t>
            </a:r>
            <a:r>
              <a:rPr lang="en-US" sz="1200" dirty="0" err="1"/>
              <a:t>artículos</a:t>
            </a:r>
            <a:r>
              <a:rPr lang="en-US" sz="1200" dirty="0"/>
              <a:t> se </a:t>
            </a:r>
            <a:r>
              <a:rPr lang="en-US" sz="1200" dirty="0" err="1"/>
              <a:t>encuentran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FFFF00"/>
                </a:solidFill>
              </a:rPr>
              <a:t>www.israeled.org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044A2-4342-1A48-9BB3-48717DB7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  <a:defRPr/>
            </a:pPr>
            <a:endParaRPr lang="en-US" sz="1600" dirty="0">
              <a:hlinkClick r:id="rId2"/>
            </a:endParaRP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n-US" sz="1600" dirty="0">
                <a:hlinkClick r:id="rId2"/>
              </a:rPr>
              <a:t>Esta </a:t>
            </a:r>
            <a:r>
              <a:rPr lang="en-US" sz="1600">
                <a:hlinkClick r:id="rId2"/>
              </a:rPr>
              <a:t>recopilación</a:t>
            </a:r>
            <a:r>
              <a:rPr lang="en-US" sz="1600" dirty="0">
                <a:hlinkClick r:id="rId2"/>
              </a:rPr>
              <a:t> de fuentes </a:t>
            </a:r>
            <a:r>
              <a:rPr lang="en-US" sz="1600" dirty="0" err="1"/>
              <a:t>revisa</a:t>
            </a:r>
            <a:r>
              <a:rPr lang="en-US" sz="1600" dirty="0"/>
              <a:t> a los </a:t>
            </a:r>
            <a:r>
              <a:rPr lang="en-US" sz="1600" dirty="0" err="1"/>
              <a:t>pensadores</a:t>
            </a:r>
            <a:r>
              <a:rPr lang="en-US" sz="1600" dirty="0"/>
              <a:t> </a:t>
            </a:r>
            <a:r>
              <a:rPr lang="en-US" sz="1600" dirty="0" err="1"/>
              <a:t>sionistas</a:t>
            </a:r>
            <a:r>
              <a:rPr lang="en-US" sz="1600" dirty="0"/>
              <a:t> y las </a:t>
            </a:r>
            <a:r>
              <a:rPr lang="en-US" sz="1600" dirty="0" err="1"/>
              <a:t>variedades</a:t>
            </a:r>
            <a:r>
              <a:rPr lang="en-US" sz="1600" dirty="0"/>
              <a:t> del </a:t>
            </a:r>
            <a:r>
              <a:rPr lang="en-US" sz="1600" dirty="0" err="1"/>
              <a:t>sionismo</a:t>
            </a:r>
            <a:r>
              <a:rPr lang="en-US" sz="1600" dirty="0"/>
              <a:t>, </a:t>
            </a:r>
            <a:r>
              <a:rPr lang="en-US" sz="1600" dirty="0" err="1"/>
              <a:t>proporciona</a:t>
            </a:r>
            <a:r>
              <a:rPr lang="en-US" sz="1600" dirty="0"/>
              <a:t> </a:t>
            </a:r>
            <a:r>
              <a:rPr lang="en-US" sz="1600" dirty="0" err="1"/>
              <a:t>diferencias</a:t>
            </a:r>
            <a:r>
              <a:rPr lang="en-US" sz="1600" dirty="0"/>
              <a:t> </a:t>
            </a:r>
            <a:r>
              <a:rPr lang="en-US" sz="1600" dirty="0" err="1"/>
              <a:t>socioeconómicas</a:t>
            </a:r>
            <a:r>
              <a:rPr lang="en-US" sz="1600" dirty="0"/>
              <a:t> entre las </a:t>
            </a:r>
            <a:r>
              <a:rPr lang="en-US" sz="1600" dirty="0" err="1"/>
              <a:t>comunidades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 y </a:t>
            </a:r>
            <a:r>
              <a:rPr lang="en-US" sz="1600" dirty="0" err="1"/>
              <a:t>árabe</a:t>
            </a:r>
            <a:r>
              <a:rPr lang="en-US" sz="1600" dirty="0"/>
              <a:t>, </a:t>
            </a:r>
            <a:r>
              <a:rPr lang="en-US" sz="1600" dirty="0" err="1"/>
              <a:t>expone</a:t>
            </a:r>
            <a:r>
              <a:rPr lang="en-US" sz="1600" dirty="0"/>
              <a:t> el </a:t>
            </a:r>
            <a:r>
              <a:rPr lang="en-US" sz="1600" dirty="0" err="1"/>
              <a:t>pensamiento</a:t>
            </a:r>
            <a:r>
              <a:rPr lang="en-US" sz="1600" dirty="0"/>
              <a:t> </a:t>
            </a:r>
            <a:r>
              <a:rPr lang="en-US" sz="1600" dirty="0" err="1"/>
              <a:t>estratégico</a:t>
            </a:r>
            <a:r>
              <a:rPr lang="en-US" sz="1600" dirty="0"/>
              <a:t> </a:t>
            </a:r>
            <a:r>
              <a:rPr lang="en-US" sz="1600" dirty="0" err="1"/>
              <a:t>sionista</a:t>
            </a:r>
            <a:r>
              <a:rPr lang="en-US" sz="1600" dirty="0"/>
              <a:t> y el </a:t>
            </a:r>
            <a:r>
              <a:rPr lang="en-US" sz="1600" dirty="0" err="1"/>
              <a:t>rechazo</a:t>
            </a:r>
            <a:r>
              <a:rPr lang="en-US" sz="1600" dirty="0"/>
              <a:t> </a:t>
            </a:r>
            <a:r>
              <a:rPr lang="en-US" sz="1600" dirty="0" err="1"/>
              <a:t>árabe</a:t>
            </a:r>
            <a:r>
              <a:rPr lang="en-US" sz="1600" dirty="0"/>
              <a:t> </a:t>
            </a:r>
            <a:r>
              <a:rPr lang="en-US" sz="1600" dirty="0" err="1"/>
              <a:t>palestino</a:t>
            </a:r>
            <a:r>
              <a:rPr lang="en-US" sz="1600" dirty="0"/>
              <a:t> al </a:t>
            </a:r>
            <a:r>
              <a:rPr lang="en-US" sz="1600" dirty="0" err="1"/>
              <a:t>compromiso</a:t>
            </a:r>
            <a:r>
              <a:rPr lang="en-US" sz="1600" dirty="0"/>
              <a:t> con los </a:t>
            </a:r>
            <a:r>
              <a:rPr lang="en-US" sz="1600" dirty="0" err="1"/>
              <a:t>sionistas</a:t>
            </a:r>
            <a:r>
              <a:rPr lang="en-US" sz="1600" dirty="0"/>
              <a:t>. (las </a:t>
            </a:r>
            <a:r>
              <a:rPr lang="en-US" sz="1600" dirty="0" err="1"/>
              <a:t>fuentes</a:t>
            </a:r>
            <a:r>
              <a:rPr lang="en-US" sz="1600" dirty="0"/>
              <a:t> no </a:t>
            </a:r>
            <a:r>
              <a:rPr lang="en-US" sz="1600" dirty="0" err="1"/>
              <a:t>aparecen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español</a:t>
            </a:r>
            <a:r>
              <a:rPr lang="en-US" sz="1600" dirty="0"/>
              <a:t>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hebreo)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n-US" sz="1600" dirty="0"/>
              <a:t>Los </a:t>
            </a:r>
            <a:r>
              <a:rPr lang="en-US" sz="1600" dirty="0" err="1"/>
              <a:t>ítems</a:t>
            </a:r>
            <a:r>
              <a:rPr lang="en-US" sz="1600" dirty="0"/>
              <a:t> 2, 3 y 4, </a:t>
            </a:r>
            <a:r>
              <a:rPr lang="en-US" sz="1600" dirty="0" err="1">
                <a:hlinkClick r:id="rId3"/>
              </a:rPr>
              <a:t>Formando</a:t>
            </a:r>
            <a:r>
              <a:rPr lang="en-US" sz="1600" dirty="0">
                <a:hlinkClick r:id="rId3"/>
              </a:rPr>
              <a:t> un </a:t>
            </a:r>
            <a:r>
              <a:rPr lang="en-US" sz="1600" dirty="0" err="1">
                <a:hlinkClick r:id="rId3"/>
              </a:rPr>
              <a:t>Núcleo</a:t>
            </a:r>
            <a:r>
              <a:rPr lang="en-US" sz="1600" dirty="0">
                <a:hlinkClick r:id="rId3"/>
              </a:rPr>
              <a:t> para el </a:t>
            </a:r>
            <a:r>
              <a:rPr lang="en-US" sz="1600" dirty="0" err="1">
                <a:hlinkClick r:id="rId3"/>
              </a:rPr>
              <a:t>estado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 err="1">
                <a:hlinkClick r:id="rId3"/>
              </a:rPr>
              <a:t>judío</a:t>
            </a:r>
            <a:r>
              <a:rPr lang="en-US" sz="1600" dirty="0">
                <a:hlinkClick r:id="rId3"/>
              </a:rPr>
              <a:t>, </a:t>
            </a:r>
            <a:r>
              <a:rPr lang="en-US" sz="1600" dirty="0" err="1"/>
              <a:t>rastrea</a:t>
            </a:r>
            <a:r>
              <a:rPr lang="en-US" sz="1600" dirty="0"/>
              <a:t> la </a:t>
            </a:r>
            <a:r>
              <a:rPr lang="en-US" sz="1600" dirty="0" err="1"/>
              <a:t>construcción</a:t>
            </a:r>
            <a:r>
              <a:rPr lang="en-US" sz="1600" dirty="0"/>
              <a:t> del </a:t>
            </a:r>
            <a:r>
              <a:rPr lang="en-US" sz="1600" dirty="0" err="1"/>
              <a:t>estado</a:t>
            </a:r>
            <a:r>
              <a:rPr lang="en-US" sz="1600" dirty="0"/>
              <a:t> </a:t>
            </a:r>
            <a:r>
              <a:rPr lang="en-US" sz="1600" dirty="0" err="1"/>
              <a:t>sionista</a:t>
            </a:r>
            <a:r>
              <a:rPr lang="en-US" sz="1600" dirty="0"/>
              <a:t> con </a:t>
            </a:r>
            <a:r>
              <a:rPr lang="en-US" sz="1600" dirty="0" err="1"/>
              <a:t>presencia</a:t>
            </a:r>
            <a:r>
              <a:rPr lang="en-US" sz="1600" dirty="0"/>
              <a:t> </a:t>
            </a:r>
            <a:r>
              <a:rPr lang="en-US" sz="1600" dirty="0" err="1"/>
              <a:t>judía</a:t>
            </a:r>
            <a:r>
              <a:rPr lang="en-US" sz="1600" dirty="0"/>
              <a:t> </a:t>
            </a:r>
            <a:r>
              <a:rPr lang="en-US" sz="1600" dirty="0" err="1"/>
              <a:t>desde</a:t>
            </a:r>
            <a:r>
              <a:rPr lang="en-US" sz="1600" dirty="0"/>
              <a:t> la </a:t>
            </a:r>
            <a:r>
              <a:rPr lang="en-US" sz="1600" dirty="0" err="1"/>
              <a:t>antigüedad</a:t>
            </a:r>
            <a:r>
              <a:rPr lang="en-US" sz="1600" dirty="0"/>
              <a:t> hasta 1949; Los 20 </a:t>
            </a:r>
            <a:r>
              <a:rPr lang="en-US" sz="1600" dirty="0" err="1"/>
              <a:t>mapas</a:t>
            </a:r>
            <a:r>
              <a:rPr lang="en-US" sz="1600" dirty="0"/>
              <a:t> </a:t>
            </a:r>
            <a:r>
              <a:rPr lang="en-US" sz="1600" dirty="0" err="1"/>
              <a:t>muestran</a:t>
            </a:r>
            <a:r>
              <a:rPr lang="en-US" sz="1600" dirty="0"/>
              <a:t> </a:t>
            </a:r>
            <a:r>
              <a:rPr lang="en-US" sz="1600" dirty="0" err="1"/>
              <a:t>cómo</a:t>
            </a:r>
            <a:r>
              <a:rPr lang="en-US" sz="1600" dirty="0"/>
              <a:t> se </a:t>
            </a:r>
            <a:r>
              <a:rPr lang="en-US" sz="1600" dirty="0" err="1"/>
              <a:t>adquirió</a:t>
            </a:r>
            <a:r>
              <a:rPr lang="en-US" sz="1600" dirty="0"/>
              <a:t> un </a:t>
            </a:r>
            <a:r>
              <a:rPr lang="en-US" sz="1600" dirty="0" err="1"/>
              <a:t>núcleo</a:t>
            </a:r>
            <a:r>
              <a:rPr lang="en-US" sz="1600" dirty="0"/>
              <a:t> para un </a:t>
            </a:r>
            <a:r>
              <a:rPr lang="en-US" sz="1600" dirty="0" err="1"/>
              <a:t>estado</a:t>
            </a:r>
            <a:r>
              <a:rPr lang="en-US" sz="1600" dirty="0"/>
              <a:t> </a:t>
            </a:r>
            <a:r>
              <a:rPr lang="en-US" sz="1600" dirty="0" err="1"/>
              <a:t>judío</a:t>
            </a:r>
            <a:r>
              <a:rPr lang="en-US" sz="1600" dirty="0"/>
              <a:t>, </a:t>
            </a:r>
            <a:r>
              <a:rPr lang="en-US" sz="1600" dirty="0" err="1"/>
              <a:t>en</a:t>
            </a:r>
            <a:r>
              <a:rPr lang="en-US" sz="1600" dirty="0"/>
              <a:t> gran </a:t>
            </a:r>
            <a:r>
              <a:rPr lang="en-US" sz="1600" dirty="0" err="1"/>
              <a:t>parte</a:t>
            </a:r>
            <a:r>
              <a:rPr lang="en-US" sz="1600" dirty="0"/>
              <a:t> de </a:t>
            </a:r>
            <a:r>
              <a:rPr lang="en-US" sz="1600" dirty="0" err="1"/>
              <a:t>pequeños</a:t>
            </a:r>
            <a:r>
              <a:rPr lang="en-US" sz="1600" dirty="0"/>
              <a:t> y </a:t>
            </a:r>
            <a:r>
              <a:rPr lang="en-US" sz="1600" dirty="0" err="1"/>
              <a:t>grandes</a:t>
            </a:r>
            <a:r>
              <a:rPr lang="en-US" sz="1600" dirty="0"/>
              <a:t> </a:t>
            </a:r>
            <a:r>
              <a:rPr lang="en-US" sz="1600" dirty="0" err="1"/>
              <a:t>propietarios</a:t>
            </a:r>
            <a:r>
              <a:rPr lang="en-US" sz="1600" dirty="0"/>
              <a:t> </a:t>
            </a:r>
            <a:r>
              <a:rPr lang="en-US" sz="1600" dirty="0" err="1"/>
              <a:t>árabes</a:t>
            </a:r>
            <a:r>
              <a:rPr lang="en-US" sz="1600" dirty="0"/>
              <a:t> </a:t>
            </a:r>
            <a:r>
              <a:rPr lang="en-US" sz="1600" dirty="0" err="1"/>
              <a:t>palestinos</a:t>
            </a:r>
            <a:r>
              <a:rPr lang="en-US" sz="1600" dirty="0"/>
              <a:t>, y </a:t>
            </a:r>
            <a:r>
              <a:rPr lang="en-US" sz="1600" dirty="0" err="1"/>
              <a:t>rastrea</a:t>
            </a:r>
            <a:r>
              <a:rPr lang="en-US" sz="1600" dirty="0"/>
              <a:t> las </a:t>
            </a:r>
            <a:r>
              <a:rPr lang="en-US" sz="1600" dirty="0" err="1"/>
              <a:t>principales</a:t>
            </a:r>
            <a:r>
              <a:rPr lang="en-US" sz="1600" dirty="0"/>
              <a:t> </a:t>
            </a:r>
            <a:r>
              <a:rPr lang="en-US" sz="1600" dirty="0" err="1"/>
              <a:t>inmigraciones</a:t>
            </a:r>
            <a:r>
              <a:rPr lang="en-US" sz="1600" dirty="0"/>
              <a:t> a </a:t>
            </a:r>
            <a:r>
              <a:rPr lang="en-US" sz="1600" dirty="0" err="1"/>
              <a:t>Palestina</a:t>
            </a:r>
            <a:r>
              <a:rPr lang="en-US" sz="1600" dirty="0"/>
              <a:t>. Se </a:t>
            </a:r>
            <a:r>
              <a:rPr lang="en-US" sz="1600" dirty="0" err="1"/>
              <a:t>proporciona</a:t>
            </a:r>
            <a:r>
              <a:rPr lang="en-US" sz="1600" dirty="0"/>
              <a:t> la </a:t>
            </a:r>
            <a:r>
              <a:rPr lang="en-US" sz="1600" dirty="0" err="1"/>
              <a:t>capacidad</a:t>
            </a:r>
            <a:r>
              <a:rPr lang="en-US" sz="1600" dirty="0"/>
              <a:t> de </a:t>
            </a:r>
            <a:r>
              <a:rPr lang="en-US" sz="1600" dirty="0" err="1"/>
              <a:t>ver</a:t>
            </a:r>
            <a:r>
              <a:rPr lang="en-US" sz="1600" dirty="0"/>
              <a:t> una </a:t>
            </a:r>
            <a:r>
              <a:rPr lang="en-US" sz="1600" dirty="0" err="1"/>
              <a:t>fuente</a:t>
            </a:r>
            <a:r>
              <a:rPr lang="en-US" sz="1600" dirty="0"/>
              <a:t> </a:t>
            </a:r>
            <a:r>
              <a:rPr lang="en-US" sz="1600" dirty="0" err="1"/>
              <a:t>detallada</a:t>
            </a:r>
            <a:r>
              <a:rPr lang="en-US" sz="1600" dirty="0"/>
              <a:t> con una </a:t>
            </a:r>
            <a:r>
              <a:rPr lang="en-US" sz="1600" dirty="0" err="1"/>
              <a:t>sinopsis</a:t>
            </a:r>
            <a:r>
              <a:rPr lang="en-US" sz="1600" dirty="0"/>
              <a:t> </a:t>
            </a:r>
            <a:r>
              <a:rPr lang="en-US" sz="1600" dirty="0" err="1"/>
              <a:t>histórica</a:t>
            </a:r>
            <a:r>
              <a:rPr lang="en-US" sz="1600" dirty="0"/>
              <a:t> de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fuente</a:t>
            </a:r>
            <a:r>
              <a:rPr lang="en-US" sz="1600" dirty="0"/>
              <a:t>. Esta </a:t>
            </a:r>
            <a:r>
              <a:rPr lang="en-US" sz="1600" dirty="0" err="1"/>
              <a:t>herramienta</a:t>
            </a:r>
            <a:r>
              <a:rPr lang="en-US" sz="1600" dirty="0"/>
              <a:t> de </a:t>
            </a:r>
            <a:r>
              <a:rPr lang="en-US" sz="1600" dirty="0" err="1"/>
              <a:t>aprendizaje</a:t>
            </a:r>
            <a:r>
              <a:rPr lang="en-US" sz="1600" dirty="0"/>
              <a:t>/</a:t>
            </a:r>
            <a:r>
              <a:rPr lang="en-US" sz="1600" dirty="0" err="1"/>
              <a:t>enseñanza</a:t>
            </a:r>
            <a:r>
              <a:rPr lang="en-US" sz="1600" dirty="0"/>
              <a:t> </a:t>
            </a:r>
            <a:r>
              <a:rPr lang="en-US" sz="1600" dirty="0" err="1"/>
              <a:t>aparece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inglés, </a:t>
            </a:r>
            <a:r>
              <a:rPr lang="en-US" sz="1600" dirty="0" err="1"/>
              <a:t>español</a:t>
            </a:r>
            <a:r>
              <a:rPr lang="en-US" sz="1600" dirty="0"/>
              <a:t> y hebreo.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n-US" sz="1600" dirty="0"/>
              <a:t>Este </a:t>
            </a:r>
            <a:r>
              <a:rPr lang="en-US" sz="1600" dirty="0">
                <a:hlinkClick r:id="rId4"/>
              </a:rPr>
              <a:t>video de 45 </a:t>
            </a:r>
            <a:r>
              <a:rPr lang="en-US" sz="1600" dirty="0" err="1">
                <a:hlinkClick r:id="rId4"/>
              </a:rPr>
              <a:t>minutos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/>
              <a:t>fue</a:t>
            </a:r>
            <a:r>
              <a:rPr lang="en-US" sz="1600" dirty="0"/>
              <a:t> </a:t>
            </a:r>
            <a:r>
              <a:rPr lang="en-US" sz="1600" dirty="0" err="1"/>
              <a:t>grabado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2019 por Ken Stein y resume el </a:t>
            </a:r>
            <a:r>
              <a:rPr lang="en-US" sz="1600" dirty="0" err="1"/>
              <a:t>proceso</a:t>
            </a:r>
            <a:r>
              <a:rPr lang="en-US" sz="1600" dirty="0"/>
              <a:t> de </a:t>
            </a:r>
            <a:r>
              <a:rPr lang="en-US" sz="1600" dirty="0" err="1"/>
              <a:t>creación</a:t>
            </a:r>
            <a:r>
              <a:rPr lang="en-US" sz="1600" dirty="0"/>
              <a:t> del </a:t>
            </a:r>
            <a:r>
              <a:rPr lang="en-US" sz="1600" dirty="0" err="1"/>
              <a:t>estado</a:t>
            </a:r>
            <a:r>
              <a:rPr lang="en-US" sz="1600" dirty="0"/>
              <a:t> </a:t>
            </a:r>
            <a:r>
              <a:rPr lang="en-US" sz="1600" dirty="0" err="1"/>
              <a:t>desde</a:t>
            </a:r>
            <a:r>
              <a:rPr lang="en-US" sz="1600" dirty="0"/>
              <a:t> la </a:t>
            </a:r>
            <a:r>
              <a:rPr lang="en-US" sz="1600" dirty="0" err="1"/>
              <a:t>década</a:t>
            </a:r>
            <a:r>
              <a:rPr lang="en-US" sz="1600" dirty="0"/>
              <a:t> de 1880 hasta 1948.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n-US" sz="1600" dirty="0"/>
              <a:t>Breves </a:t>
            </a:r>
            <a:r>
              <a:rPr lang="en-US" sz="1600" dirty="0" err="1"/>
              <a:t>resúmenes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prosa</a:t>
            </a:r>
            <a:r>
              <a:rPr lang="en-US" sz="1600" dirty="0"/>
              <a:t> del </a:t>
            </a:r>
            <a:r>
              <a:rPr lang="en-US" sz="1600" dirty="0" err="1"/>
              <a:t>período</a:t>
            </a:r>
            <a:r>
              <a:rPr lang="en-US" sz="1600" dirty="0"/>
              <a:t> de </a:t>
            </a:r>
            <a:r>
              <a:rPr lang="en-US" sz="1600" dirty="0" err="1"/>
              <a:t>creación</a:t>
            </a:r>
            <a:r>
              <a:rPr lang="en-US" sz="1600" dirty="0"/>
              <a:t> del </a:t>
            </a:r>
            <a:r>
              <a:rPr lang="en-US" sz="1600" dirty="0" err="1"/>
              <a:t>estado</a:t>
            </a:r>
            <a:r>
              <a:rPr lang="en-US" sz="1600" dirty="0"/>
              <a:t>, 1898-1948 se </a:t>
            </a:r>
            <a:r>
              <a:rPr lang="en-US" sz="1600" dirty="0" err="1"/>
              <a:t>proporcionan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>
                <a:hlinkClick r:id="rId5"/>
              </a:rPr>
              <a:t>'Autonomy to Sovereignty</a:t>
            </a:r>
            <a:r>
              <a:rPr lang="en-US" sz="1600" dirty="0"/>
              <a:t>’,</a:t>
            </a:r>
          </a:p>
          <a:p>
            <a:pPr marL="0" indent="0">
              <a:buNone/>
              <a:defRPr/>
            </a:pPr>
            <a:r>
              <a:rPr lang="en-US" sz="1600" dirty="0"/>
              <a:t>        https://</a:t>
            </a:r>
            <a:r>
              <a:rPr lang="en-US" sz="1600" dirty="0" err="1"/>
              <a:t>israeled.org</a:t>
            </a:r>
            <a:r>
              <a:rPr lang="en-US" sz="1600" dirty="0"/>
              <a:t>/era-1898-1948/ </a:t>
            </a:r>
            <a:r>
              <a:rPr lang="en-US" sz="1600" dirty="0" err="1"/>
              <a:t>Estos</a:t>
            </a:r>
            <a:r>
              <a:rPr lang="en-US" sz="1600" dirty="0"/>
              <a:t> </a:t>
            </a:r>
            <a:r>
              <a:rPr lang="en-US" sz="1600" dirty="0" err="1"/>
              <a:t>también</a:t>
            </a:r>
            <a:r>
              <a:rPr lang="en-US" sz="1600" dirty="0"/>
              <a:t> </a:t>
            </a:r>
            <a:r>
              <a:rPr lang="en-US" sz="1600" dirty="0" err="1"/>
              <a:t>aparecen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hebreo y </a:t>
            </a:r>
            <a:r>
              <a:rPr lang="en-US" sz="1600" dirty="0" err="1"/>
              <a:t>español</a:t>
            </a:r>
            <a:r>
              <a:rPr lang="en-US" sz="16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523B6-4243-514B-8088-2237B08B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Center for Israel Education, 2022©                                www.israeled.org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582</TotalTime>
  <Words>1700</Words>
  <Application>Microsoft Office PowerPoint</Application>
  <PresentationFormat>On-screen Show (4:3)</PresentationFormat>
  <Paragraphs>101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Century Gothic</vt:lpstr>
      <vt:lpstr>Tahoma</vt:lpstr>
      <vt:lpstr>Wingdings</vt:lpstr>
      <vt:lpstr>Wingdings 3</vt:lpstr>
      <vt:lpstr>Beam</vt:lpstr>
      <vt:lpstr>Ion</vt:lpstr>
      <vt:lpstr>Chart</vt:lpstr>
      <vt:lpstr>Microsoft Excel Chart</vt:lpstr>
      <vt:lpstr>Cómo se hizo el Israel moderno:  Importa dónde eliges comenzar a contar o recordar la historia. Le da forma a la historia y a la política que desea o no transmitir. ¿Lo que incluye y lo que deja de lado revela su conocimiento, sesgos e intenciones políticas?</vt:lpstr>
      <vt:lpstr>Contexto: ¿Cuándo empiezas a recordar la historia del Israel moderno? ¿dónde comienzas determina lo que omites intencionalmente?</vt:lpstr>
      <vt:lpstr>¿Qué dejas de lado cuando eliges comenzar la historia de Israel solo en 1967, en 1945 o en 1897? ¿Tu elección de por dónde empezar muestra tu prejuicio o lo que no sabes?</vt:lpstr>
      <vt:lpstr>Explicando las próximas dos diapositivas</vt:lpstr>
      <vt:lpstr>PowerPoint Presentation</vt:lpstr>
      <vt:lpstr> El concepto general del sionismo: ¿cuál es esa historia? בארצנו   חופשי  להיות עם  </vt:lpstr>
      <vt:lpstr>Contexto y marcos -- hacia el sionismo/Israel: elección y autodeterminación </vt:lpstr>
      <vt:lpstr>La terquedad palestina histórica les ha costado muy caro a los palestinos- Escritor palestino, 2006.</vt:lpstr>
      <vt:lpstr>Clave para usar las fuentes que cuentan la historia de la creación del estado para el establecimiento de Israel Estos artículos se encuentran en www.israeled.org</vt:lpstr>
      <vt:lpstr>La creación de Israel</vt:lpstr>
      <vt:lpstr>Razones por las que los sionistas triunfan</vt:lpstr>
      <vt:lpstr>Comparación del área de Palestina en la década de 1860, plan de partición de 1947 y líneas de armisticio de 1949</vt:lpstr>
      <vt:lpstr>Fin de la guerra de independencia de Israel, 1949:  las decisiones tienen consecuencias</vt:lpstr>
      <vt:lpstr>Comparación de ME en 1914 con Israel y sus vecinos antes de la guerra de junio de 1967 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Arab-Israeli Conflict in Maps</dc:title>
  <dc:creator>Stein, Kenneth W</dc:creator>
  <cp:lastModifiedBy>Stein, Kenneth</cp:lastModifiedBy>
  <cp:revision>52</cp:revision>
  <dcterms:created xsi:type="dcterms:W3CDTF">2007-09-04T02:06:54Z</dcterms:created>
  <dcterms:modified xsi:type="dcterms:W3CDTF">2022-04-02T19:45:07Z</dcterms:modified>
</cp:coreProperties>
</file>